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0413"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94705" autoAdjust="0"/>
  </p:normalViewPr>
  <p:slideViewPr>
    <p:cSldViewPr>
      <p:cViewPr varScale="1">
        <p:scale>
          <a:sx n="80" d="100"/>
          <a:sy n="80" d="100"/>
        </p:scale>
        <p:origin x="-658" y="-8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FBC6C9-5E06-438D-AEC7-DE7753029E96}" type="datetimeFigureOut">
              <a:rPr lang="de-DE" smtClean="0"/>
              <a:t>19.12.2014</a:t>
            </a:fld>
            <a:endParaRPr lang="de-DE"/>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E43BB-D9D0-4221-B465-6DB347252129}" type="slidenum">
              <a:rPr lang="de-DE" smtClean="0"/>
              <a:t>‹Nr.›</a:t>
            </a:fld>
            <a:endParaRPr lang="de-DE"/>
          </a:p>
        </p:txBody>
      </p:sp>
    </p:spTree>
    <p:extLst>
      <p:ext uri="{BB962C8B-B14F-4D97-AF65-F5344CB8AC3E}">
        <p14:creationId xmlns:p14="http://schemas.microsoft.com/office/powerpoint/2010/main" val="117590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6CE43BB-D9D0-4221-B465-6DB347252129}" type="slidenum">
              <a:rPr lang="de-DE" smtClean="0"/>
              <a:t>1</a:t>
            </a:fld>
            <a:endParaRPr lang="de-DE"/>
          </a:p>
        </p:txBody>
      </p:sp>
    </p:spTree>
    <p:extLst>
      <p:ext uri="{BB962C8B-B14F-4D97-AF65-F5344CB8AC3E}">
        <p14:creationId xmlns:p14="http://schemas.microsoft.com/office/powerpoint/2010/main" val="3344965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10</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11</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12</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13</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14</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15</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16</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2</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3</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4</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5</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6</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7</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8</a:t>
            </a:fld>
            <a:endParaRPr lang="de-DE"/>
          </a:p>
        </p:txBody>
      </p:sp>
    </p:spTree>
    <p:extLst>
      <p:ext uri="{BB962C8B-B14F-4D97-AF65-F5344CB8AC3E}">
        <p14:creationId xmlns:p14="http://schemas.microsoft.com/office/powerpoint/2010/main" val="3758350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CE43BB-D9D0-4221-B465-6DB347252129}" type="slidenum">
              <a:rPr lang="de-DE" smtClean="0"/>
              <a:t>9</a:t>
            </a:fld>
            <a:endParaRPr lang="de-DE"/>
          </a:p>
        </p:txBody>
      </p:sp>
    </p:spTree>
    <p:extLst>
      <p:ext uri="{BB962C8B-B14F-4D97-AF65-F5344CB8AC3E}">
        <p14:creationId xmlns:p14="http://schemas.microsoft.com/office/powerpoint/2010/main" val="375835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0413"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870" y="2404534"/>
            <a:ext cx="7765925"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6870" y="4050835"/>
            <a:ext cx="7765925"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201101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247" y="609600"/>
            <a:ext cx="8595549"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247" y="4470400"/>
            <a:ext cx="859554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106684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213" y="609600"/>
            <a:ext cx="8093081"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5961" y="3632200"/>
            <a:ext cx="722358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247" y="4470400"/>
            <a:ext cx="859554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
        <p:nvSpPr>
          <p:cNvPr id="20" name="TextBox 19"/>
          <p:cNvSpPr txBox="1"/>
          <p:nvPr/>
        </p:nvSpPr>
        <p:spPr>
          <a:xfrm>
            <a:off x="541800" y="790378"/>
            <a:ext cx="609521"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1853" y="2886556"/>
            <a:ext cx="609521"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244309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247" y="1931988"/>
            <a:ext cx="8595549"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247" y="4527448"/>
            <a:ext cx="8595549"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3793839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213" y="609600"/>
            <a:ext cx="8093081"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244" y="4013200"/>
            <a:ext cx="8595550"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247" y="4527448"/>
            <a:ext cx="8595549"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
        <p:nvSpPr>
          <p:cNvPr id="24" name="TextBox 23"/>
          <p:cNvSpPr txBox="1"/>
          <p:nvPr/>
        </p:nvSpPr>
        <p:spPr>
          <a:xfrm>
            <a:off x="541800" y="790378"/>
            <a:ext cx="609521"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1853" y="2886556"/>
            <a:ext cx="609521"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538940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11" y="609600"/>
            <a:ext cx="8587085"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244" y="4013200"/>
            <a:ext cx="8595550"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77247" y="4527448"/>
            <a:ext cx="8595549"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1638476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1628471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6637" y="609601"/>
            <a:ext cx="130457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247" y="609600"/>
            <a:ext cx="7059232" cy="52514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37890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716860" y="609600"/>
            <a:ext cx="7555934" cy="1049518"/>
          </a:xfrm>
        </p:spPr>
        <p:txBody>
          <a:bodyPr>
            <a:normAutofit/>
          </a:bodyPr>
          <a:lstStyle>
            <a:lvl1pPr>
              <a:defRPr sz="3600"/>
            </a:lvl1pPr>
          </a:lstStyle>
          <a:p>
            <a:r>
              <a:rPr lang="de-DE" dirty="0"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pic>
        <p:nvPicPr>
          <p:cNvPr id="2050" name="Picture 2" descr="Die Internetseite mit den besten Buchhaltung Tipps, Buchhaltung Infos. Jetzt mit praxisnahen Beispielen. Buchhaltung lernen auf Buchhaltung-Lernen.d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108" y="244477"/>
            <a:ext cx="150475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06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182000" y="2700869"/>
            <a:ext cx="7090796" cy="1826581"/>
          </a:xfrm>
        </p:spPr>
        <p:txBody>
          <a:bodyPr anchor="b"/>
          <a:lstStyle>
            <a:lvl1pPr algn="l">
              <a:defRPr sz="4000" b="0" cap="none"/>
            </a:lvl1pPr>
          </a:lstStyle>
          <a:p>
            <a:r>
              <a:rPr lang="de-DE" dirty="0" smtClean="0"/>
              <a:t>Titelmasterformat durch Klicken bearbeiten</a:t>
            </a:r>
            <a:endParaRPr lang="en-US" dirty="0"/>
          </a:p>
        </p:txBody>
      </p:sp>
      <p:sp>
        <p:nvSpPr>
          <p:cNvPr id="3" name="Text Placeholder 2"/>
          <p:cNvSpPr>
            <a:spLocks noGrp="1"/>
          </p:cNvSpPr>
          <p:nvPr>
            <p:ph type="body" idx="1"/>
          </p:nvPr>
        </p:nvSpPr>
        <p:spPr>
          <a:xfrm>
            <a:off x="677247" y="4527448"/>
            <a:ext cx="8595549"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pic>
        <p:nvPicPr>
          <p:cNvPr id="3074" name="Picture 2" descr="Die Internetseite mit den besten Buchhaltung Tipps, Buchhaltung Infos. Jetzt mit praxisnahen Beispielen. Buchhaltung lernen auf Buchhaltung-Lernen.d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7246" y="2790247"/>
            <a:ext cx="150475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87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247" y="2160589"/>
            <a:ext cx="4183490" cy="388077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307" y="2160590"/>
            <a:ext cx="4183490" cy="38807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12/19/2014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307684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658" y="2160983"/>
            <a:ext cx="418507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5658" y="2737247"/>
            <a:ext cx="4185078"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7720" y="2160983"/>
            <a:ext cx="418507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087722" y="2737247"/>
            <a:ext cx="4185073"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110709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247" y="609600"/>
            <a:ext cx="8595549"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38460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255072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247" y="1498604"/>
            <a:ext cx="3854026"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59842" y="514926"/>
            <a:ext cx="4512954"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247" y="2777069"/>
            <a:ext cx="385402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12/19/2014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186986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246" y="4800600"/>
            <a:ext cx="8595548"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247" y="609600"/>
            <a:ext cx="859554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246" y="5367338"/>
            <a:ext cx="8595548"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12/19/2014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‹Nr.›</a:t>
            </a:fld>
            <a:endParaRPr lang="en-US" dirty="0">
              <a:solidFill>
                <a:srgbClr val="90C226"/>
              </a:solidFill>
            </a:endParaRPr>
          </a:p>
        </p:txBody>
      </p:sp>
    </p:spTree>
    <p:extLst>
      <p:ext uri="{BB962C8B-B14F-4D97-AF65-F5344CB8AC3E}">
        <p14:creationId xmlns:p14="http://schemas.microsoft.com/office/powerpoint/2010/main" val="2791108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0413"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247" y="609600"/>
            <a:ext cx="8595549"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247" y="2160590"/>
            <a:ext cx="8595549"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4195" y="6041364"/>
            <a:ext cx="91182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12/19/2014</a:t>
            </a:fld>
            <a:endParaRPr lang="en-US" dirty="0">
              <a:solidFill>
                <a:prstClr val="black">
                  <a:tint val="75000"/>
                </a:prstClr>
              </a:solidFill>
            </a:endParaRPr>
          </a:p>
        </p:txBody>
      </p:sp>
      <p:sp>
        <p:nvSpPr>
          <p:cNvPr id="5" name="Footer Placeholder 4"/>
          <p:cNvSpPr>
            <a:spLocks noGrp="1"/>
          </p:cNvSpPr>
          <p:nvPr>
            <p:ph type="ftr" sz="quarter" idx="3"/>
          </p:nvPr>
        </p:nvSpPr>
        <p:spPr>
          <a:xfrm>
            <a:off x="677247" y="6041364"/>
            <a:ext cx="629679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589546" y="6041364"/>
            <a:ext cx="683250"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‹Nr.›</a:t>
            </a:fld>
            <a:endParaRPr lang="en-US" dirty="0">
              <a:solidFill>
                <a:srgbClr val="90C226"/>
              </a:solidFill>
            </a:endParaRPr>
          </a:p>
        </p:txBody>
      </p:sp>
    </p:spTree>
    <p:extLst>
      <p:ext uri="{BB962C8B-B14F-4D97-AF65-F5344CB8AC3E}">
        <p14:creationId xmlns:p14="http://schemas.microsoft.com/office/powerpoint/2010/main" val="1712291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uchhaltung-lernen.de/steuerterminkalender-2015.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gesetze-im-internet.de/ao_1977/__152.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28667" y="1988841"/>
            <a:ext cx="10361851" cy="1470025"/>
          </a:xfrm>
        </p:spPr>
        <p:txBody>
          <a:bodyPr/>
          <a:lstStyle/>
          <a:p>
            <a:r>
              <a:rPr lang="de-DE" sz="4000" dirty="0" smtClean="0"/>
              <a:t>Steuerterminkalender 2015</a:t>
            </a:r>
            <a:endParaRPr lang="de-DE" sz="4000" dirty="0"/>
          </a:p>
        </p:txBody>
      </p:sp>
      <p:sp>
        <p:nvSpPr>
          <p:cNvPr id="3" name="Untertitel 2"/>
          <p:cNvSpPr>
            <a:spLocks noGrp="1"/>
          </p:cNvSpPr>
          <p:nvPr>
            <p:ph type="subTitle" idx="1"/>
          </p:nvPr>
        </p:nvSpPr>
        <p:spPr>
          <a:xfrm>
            <a:off x="1156575" y="3703682"/>
            <a:ext cx="8533289" cy="1752600"/>
          </a:xfrm>
        </p:spPr>
        <p:txBody>
          <a:bodyPr/>
          <a:lstStyle/>
          <a:p>
            <a:r>
              <a:rPr lang="de-DE" dirty="0" smtClean="0"/>
              <a:t>Die Steuertermine 2015 </a:t>
            </a:r>
            <a:br>
              <a:rPr lang="de-DE" dirty="0" smtClean="0"/>
            </a:br>
            <a:r>
              <a:rPr lang="de-DE" dirty="0" smtClean="0"/>
              <a:t>im Überblick</a:t>
            </a:r>
            <a:endParaRPr lang="de-DE" dirty="0"/>
          </a:p>
        </p:txBody>
      </p:sp>
      <p:sp>
        <p:nvSpPr>
          <p:cNvPr id="5"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Tree>
    <p:custDataLst>
      <p:tags r:id="rId1"/>
    </p:custDataLst>
    <p:extLst>
      <p:ext uri="{BB962C8B-B14F-4D97-AF65-F5344CB8AC3E}">
        <p14:creationId xmlns:p14="http://schemas.microsoft.com/office/powerpoint/2010/main" val="983253097"/>
      </p:ext>
    </p:extLst>
  </p:cSld>
  <p:clrMapOvr>
    <a:masterClrMapping/>
  </p:clrMapOvr>
  <p:transition spd="slow" advClick="0" advTm="5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1563248" cy="646331"/>
          </a:xfrm>
          <a:prstGeom prst="rect">
            <a:avLst/>
          </a:prstGeom>
          <a:noFill/>
        </p:spPr>
        <p:txBody>
          <a:bodyPr wrap="none" rtlCol="0">
            <a:spAutoFit/>
          </a:bodyPr>
          <a:lstStyle/>
          <a:p>
            <a:r>
              <a:rPr lang="de-DE" sz="3600" dirty="0">
                <a:solidFill>
                  <a:schemeClr val="accent1"/>
                </a:solidFill>
                <a:latin typeface="+mj-lt"/>
                <a:ea typeface="+mj-ea"/>
                <a:cs typeface="+mj-cs"/>
              </a:rPr>
              <a:t>August</a:t>
            </a:r>
          </a:p>
        </p:txBody>
      </p:sp>
      <p:graphicFrame>
        <p:nvGraphicFramePr>
          <p:cNvPr id="9" name="Tabelle 8"/>
          <p:cNvGraphicFramePr>
            <a:graphicFrameLocks noGrp="1"/>
          </p:cNvGraphicFramePr>
          <p:nvPr>
            <p:extLst>
              <p:ext uri="{D42A27DB-BD31-4B8C-83A1-F6EECF244321}">
                <p14:modId xmlns:p14="http://schemas.microsoft.com/office/powerpoint/2010/main" val="2556622303"/>
              </p:ext>
            </p:extLst>
          </p:nvPr>
        </p:nvGraphicFramePr>
        <p:xfrm>
          <a:off x="849951" y="2636912"/>
          <a:ext cx="8413196" cy="2715597"/>
        </p:xfrm>
        <a:graphic>
          <a:graphicData uri="http://schemas.openxmlformats.org/drawingml/2006/table">
            <a:tbl>
              <a:tblPr/>
              <a:tblGrid>
                <a:gridCol w="3985075"/>
                <a:gridCol w="4428121"/>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Montag, 10. August 2015</a:t>
                      </a:r>
                    </a:p>
                  </a:txBody>
                  <a:tcPr marL="121904" marR="121904" anchor="ctr">
                    <a:lnL>
                      <a:noFill/>
                    </a:lnL>
                    <a:lnR>
                      <a:noFill/>
                    </a:lnR>
                    <a:lnT>
                      <a:noFill/>
                    </a:lnT>
                    <a:lnB>
                      <a:noFill/>
                    </a:lnB>
                  </a:tcPr>
                </a:tc>
                <a:tc>
                  <a:txBody>
                    <a:bodyPr/>
                    <a:lstStyle/>
                    <a:p>
                      <a:r>
                        <a:rPr lang="de-DE" dirty="0"/>
                        <a:t>Umsatzsteuer</a:t>
                      </a:r>
                    </a:p>
                  </a:txBody>
                  <a:tcPr marL="121904" marR="121904" anchor="ctr">
                    <a:lnL>
                      <a:noFill/>
                    </a:lnL>
                    <a:lnR>
                      <a:noFill/>
                    </a:lnR>
                    <a:lnT>
                      <a:noFill/>
                    </a:lnT>
                    <a:lnB>
                      <a:noFill/>
                    </a:lnB>
                  </a:tcPr>
                </a:tc>
              </a:tr>
              <a:tr h="0">
                <a:tc>
                  <a:txBody>
                    <a:bodyPr/>
                    <a:lstStyle/>
                    <a:p>
                      <a:r>
                        <a:rPr lang="de-DE"/>
                        <a:t>Montag, 10. August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b="1"/>
                        <a:t>Samstag</a:t>
                      </a:r>
                      <a:r>
                        <a:rPr lang="de-DE"/>
                        <a:t>, 15. August 2015</a:t>
                      </a:r>
                    </a:p>
                  </a:txBody>
                  <a:tcPr marL="121904" marR="121904" anchor="ctr">
                    <a:lnL>
                      <a:noFill/>
                    </a:lnL>
                    <a:lnR>
                      <a:noFill/>
                    </a:lnR>
                    <a:lnT>
                      <a:noFill/>
                    </a:lnT>
                    <a:lnB>
                      <a:noFill/>
                    </a:lnB>
                  </a:tcPr>
                </a:tc>
                <a:tc>
                  <a:txBody>
                    <a:bodyPr/>
                    <a:lstStyle/>
                    <a:p>
                      <a:r>
                        <a:rPr lang="de-DE"/>
                        <a:t>Grundsteuer</a:t>
                      </a:r>
                    </a:p>
                  </a:txBody>
                  <a:tcPr marL="121904" marR="121904" anchor="ctr">
                    <a:lnL>
                      <a:noFill/>
                    </a:lnL>
                    <a:lnR>
                      <a:noFill/>
                    </a:lnR>
                    <a:lnT>
                      <a:noFill/>
                    </a:lnT>
                    <a:lnB>
                      <a:noFill/>
                    </a:lnB>
                  </a:tcPr>
                </a:tc>
              </a:tr>
              <a:tr h="0">
                <a:tc>
                  <a:txBody>
                    <a:bodyPr/>
                    <a:lstStyle/>
                    <a:p>
                      <a:r>
                        <a:rPr lang="de-DE" b="1"/>
                        <a:t>Samstag</a:t>
                      </a:r>
                      <a:r>
                        <a:rPr lang="de-DE"/>
                        <a:t>, 15. August 2015</a:t>
                      </a:r>
                    </a:p>
                  </a:txBody>
                  <a:tcPr marL="121904" marR="121904" anchor="ctr">
                    <a:lnL>
                      <a:noFill/>
                    </a:lnL>
                    <a:lnR>
                      <a:noFill/>
                    </a:lnR>
                    <a:lnT>
                      <a:noFill/>
                    </a:lnT>
                    <a:lnB>
                      <a:noFill/>
                    </a:lnB>
                  </a:tcPr>
                </a:tc>
                <a:tc>
                  <a:txBody>
                    <a:bodyPr/>
                    <a:lstStyle/>
                    <a:p>
                      <a:r>
                        <a:rPr lang="de-DE"/>
                        <a:t>Gewerbesteuer</a:t>
                      </a:r>
                    </a:p>
                  </a:txBody>
                  <a:tcPr marL="121904" marR="121904" anchor="ctr">
                    <a:lnL>
                      <a:noFill/>
                    </a:lnL>
                    <a:lnR>
                      <a:noFill/>
                    </a:lnR>
                    <a:lnT>
                      <a:noFill/>
                    </a:lnT>
                    <a:lnB>
                      <a:noFill/>
                    </a:lnB>
                  </a:tcPr>
                </a:tc>
              </a:tr>
              <a:tr h="0">
                <a:tc>
                  <a:txBody>
                    <a:bodyPr/>
                    <a:lstStyle/>
                    <a:p>
                      <a:r>
                        <a:rPr lang="de-DE"/>
                        <a:t>Montag, 24. August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4122867878"/>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2420856" cy="646331"/>
          </a:xfrm>
          <a:prstGeom prst="rect">
            <a:avLst/>
          </a:prstGeom>
          <a:noFill/>
        </p:spPr>
        <p:txBody>
          <a:bodyPr wrap="none" rtlCol="0">
            <a:spAutoFit/>
          </a:bodyPr>
          <a:lstStyle/>
          <a:p>
            <a:r>
              <a:rPr lang="de-DE" sz="3600" dirty="0">
                <a:solidFill>
                  <a:schemeClr val="accent1"/>
                </a:solidFill>
                <a:latin typeface="+mj-lt"/>
                <a:ea typeface="+mj-ea"/>
                <a:cs typeface="+mj-cs"/>
              </a:rPr>
              <a:t>September</a:t>
            </a:r>
          </a:p>
        </p:txBody>
      </p:sp>
      <p:graphicFrame>
        <p:nvGraphicFramePr>
          <p:cNvPr id="9" name="Tabelle 8"/>
          <p:cNvGraphicFramePr>
            <a:graphicFrameLocks noGrp="1"/>
          </p:cNvGraphicFramePr>
          <p:nvPr>
            <p:extLst>
              <p:ext uri="{D42A27DB-BD31-4B8C-83A1-F6EECF244321}">
                <p14:modId xmlns:p14="http://schemas.microsoft.com/office/powerpoint/2010/main" val="2787456740"/>
              </p:ext>
            </p:extLst>
          </p:nvPr>
        </p:nvGraphicFramePr>
        <p:xfrm>
          <a:off x="825547" y="2276873"/>
          <a:ext cx="9114345" cy="2715597"/>
        </p:xfrm>
        <a:graphic>
          <a:graphicData uri="http://schemas.openxmlformats.org/drawingml/2006/table">
            <a:tbl>
              <a:tblPr/>
              <a:tblGrid>
                <a:gridCol w="4987172"/>
                <a:gridCol w="4127173"/>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Donnerstag, 10. September 2015</a:t>
                      </a:r>
                    </a:p>
                  </a:txBody>
                  <a:tcPr marL="121904" marR="121904" anchor="ctr">
                    <a:lnL>
                      <a:noFill/>
                    </a:lnL>
                    <a:lnR>
                      <a:noFill/>
                    </a:lnR>
                    <a:lnT>
                      <a:noFill/>
                    </a:lnT>
                    <a:lnB>
                      <a:noFill/>
                    </a:lnB>
                  </a:tcPr>
                </a:tc>
                <a:tc>
                  <a:txBody>
                    <a:bodyPr/>
                    <a:lstStyle/>
                    <a:p>
                      <a:r>
                        <a:rPr lang="de-DE" dirty="0"/>
                        <a:t>Kapitalertragssteuer</a:t>
                      </a:r>
                    </a:p>
                  </a:txBody>
                  <a:tcPr marL="121904" marR="121904" anchor="ctr">
                    <a:lnL>
                      <a:noFill/>
                    </a:lnL>
                    <a:lnR>
                      <a:noFill/>
                    </a:lnR>
                    <a:lnT>
                      <a:noFill/>
                    </a:lnT>
                    <a:lnB>
                      <a:noFill/>
                    </a:lnB>
                  </a:tcPr>
                </a:tc>
              </a:tr>
              <a:tr h="0">
                <a:tc>
                  <a:txBody>
                    <a:bodyPr/>
                    <a:lstStyle/>
                    <a:p>
                      <a:r>
                        <a:rPr lang="de-DE" dirty="0"/>
                        <a:t>Donnerstag, 10. September 2015</a:t>
                      </a:r>
                    </a:p>
                  </a:txBody>
                  <a:tcPr marL="121904" marR="121904" anchor="ctr">
                    <a:lnL>
                      <a:noFill/>
                    </a:lnL>
                    <a:lnR>
                      <a:noFill/>
                    </a:lnR>
                    <a:lnT>
                      <a:noFill/>
                    </a:lnT>
                    <a:lnB>
                      <a:noFill/>
                    </a:lnB>
                  </a:tcPr>
                </a:tc>
                <a:tc>
                  <a:txBody>
                    <a:bodyPr/>
                    <a:lstStyle/>
                    <a:p>
                      <a:r>
                        <a:rPr lang="de-DE" dirty="0"/>
                        <a:t>Einkommensteuer</a:t>
                      </a:r>
                    </a:p>
                  </a:txBody>
                  <a:tcPr marL="121904" marR="121904" anchor="ctr">
                    <a:lnL>
                      <a:noFill/>
                    </a:lnL>
                    <a:lnR>
                      <a:noFill/>
                    </a:lnR>
                    <a:lnT>
                      <a:noFill/>
                    </a:lnT>
                    <a:lnB>
                      <a:noFill/>
                    </a:lnB>
                  </a:tcPr>
                </a:tc>
              </a:tr>
              <a:tr h="0">
                <a:tc>
                  <a:txBody>
                    <a:bodyPr/>
                    <a:lstStyle/>
                    <a:p>
                      <a:r>
                        <a:rPr lang="de-DE"/>
                        <a:t>Donnerstag, 10. September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a:t>Donnerstag, 10. September 2015</a:t>
                      </a:r>
                    </a:p>
                  </a:txBody>
                  <a:tcPr marL="121904" marR="121904" anchor="ctr">
                    <a:lnL>
                      <a:noFill/>
                    </a:lnL>
                    <a:lnR>
                      <a:noFill/>
                    </a:lnR>
                    <a:lnT>
                      <a:noFill/>
                    </a:lnT>
                    <a:lnB>
                      <a:noFill/>
                    </a:lnB>
                  </a:tcPr>
                </a:tc>
                <a:tc>
                  <a:txBody>
                    <a:bodyPr/>
                    <a:lstStyle/>
                    <a:p>
                      <a:r>
                        <a:rPr lang="de-DE" dirty="0"/>
                        <a:t>Lohnsteuer</a:t>
                      </a:r>
                    </a:p>
                  </a:txBody>
                  <a:tcPr marL="121904" marR="121904" anchor="ctr">
                    <a:lnL>
                      <a:noFill/>
                    </a:lnL>
                    <a:lnR>
                      <a:noFill/>
                    </a:lnR>
                    <a:lnT>
                      <a:noFill/>
                    </a:lnT>
                    <a:lnB>
                      <a:noFill/>
                    </a:lnB>
                  </a:tcPr>
                </a:tc>
              </a:tr>
              <a:tr h="0">
                <a:tc>
                  <a:txBody>
                    <a:bodyPr/>
                    <a:lstStyle/>
                    <a:p>
                      <a:r>
                        <a:rPr lang="de-DE"/>
                        <a:t>Mittwoch, 23. September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2651953914"/>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1846980" cy="646331"/>
          </a:xfrm>
          <a:prstGeom prst="rect">
            <a:avLst/>
          </a:prstGeom>
          <a:noFill/>
        </p:spPr>
        <p:txBody>
          <a:bodyPr wrap="none" rtlCol="0">
            <a:spAutoFit/>
          </a:bodyPr>
          <a:lstStyle/>
          <a:p>
            <a:r>
              <a:rPr lang="de-DE" sz="3600" dirty="0">
                <a:solidFill>
                  <a:schemeClr val="accent1"/>
                </a:solidFill>
                <a:latin typeface="+mj-lt"/>
                <a:ea typeface="+mj-ea"/>
                <a:cs typeface="+mj-cs"/>
              </a:rPr>
              <a:t>Oktober</a:t>
            </a:r>
          </a:p>
        </p:txBody>
      </p:sp>
      <p:graphicFrame>
        <p:nvGraphicFramePr>
          <p:cNvPr id="9" name="Tabelle 8"/>
          <p:cNvGraphicFramePr>
            <a:graphicFrameLocks noGrp="1"/>
          </p:cNvGraphicFramePr>
          <p:nvPr>
            <p:extLst>
              <p:ext uri="{D42A27DB-BD31-4B8C-83A1-F6EECF244321}">
                <p14:modId xmlns:p14="http://schemas.microsoft.com/office/powerpoint/2010/main" val="3498904650"/>
              </p:ext>
            </p:extLst>
          </p:nvPr>
        </p:nvGraphicFramePr>
        <p:xfrm>
          <a:off x="849952" y="2636913"/>
          <a:ext cx="9114345" cy="2715597"/>
        </p:xfrm>
        <a:graphic>
          <a:graphicData uri="http://schemas.openxmlformats.org/drawingml/2006/table">
            <a:tbl>
              <a:tblPr/>
              <a:tblGrid>
                <a:gridCol w="4987172"/>
                <a:gridCol w="4127173"/>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b="1" dirty="0"/>
                        <a:t>Samstag</a:t>
                      </a:r>
                      <a:r>
                        <a:rPr lang="de-DE" dirty="0"/>
                        <a:t>, 10. Oktober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b="1"/>
                        <a:t>Samstag</a:t>
                      </a:r>
                      <a:r>
                        <a:rPr lang="de-DE"/>
                        <a:t>, 10. Oktober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b="1"/>
                        <a:t>Sonntag</a:t>
                      </a:r>
                      <a:r>
                        <a:rPr lang="de-DE"/>
                        <a:t>, 25. Oktober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r h="0">
                <a:tc>
                  <a:txBody>
                    <a:bodyPr/>
                    <a:lstStyle/>
                    <a:p>
                      <a:endParaRPr lang="de-DE"/>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2360673519"/>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2276585" cy="646331"/>
          </a:xfrm>
          <a:prstGeom prst="rect">
            <a:avLst/>
          </a:prstGeom>
          <a:noFill/>
        </p:spPr>
        <p:txBody>
          <a:bodyPr wrap="none" rtlCol="0">
            <a:spAutoFit/>
          </a:bodyPr>
          <a:lstStyle/>
          <a:p>
            <a:r>
              <a:rPr lang="de-DE" sz="3600" dirty="0">
                <a:solidFill>
                  <a:schemeClr val="accent1"/>
                </a:solidFill>
                <a:latin typeface="+mj-lt"/>
                <a:ea typeface="+mj-ea"/>
                <a:cs typeface="+mj-cs"/>
              </a:rPr>
              <a:t>November</a:t>
            </a:r>
          </a:p>
        </p:txBody>
      </p:sp>
      <p:graphicFrame>
        <p:nvGraphicFramePr>
          <p:cNvPr id="9" name="Tabelle 8"/>
          <p:cNvGraphicFramePr>
            <a:graphicFrameLocks noGrp="1"/>
          </p:cNvGraphicFramePr>
          <p:nvPr>
            <p:extLst>
              <p:ext uri="{D42A27DB-BD31-4B8C-83A1-F6EECF244321}">
                <p14:modId xmlns:p14="http://schemas.microsoft.com/office/powerpoint/2010/main" val="2931179365"/>
              </p:ext>
            </p:extLst>
          </p:nvPr>
        </p:nvGraphicFramePr>
        <p:xfrm>
          <a:off x="466485" y="2369588"/>
          <a:ext cx="9565174" cy="2715597"/>
        </p:xfrm>
        <a:graphic>
          <a:graphicData uri="http://schemas.openxmlformats.org/drawingml/2006/table">
            <a:tbl>
              <a:tblPr/>
              <a:tblGrid>
                <a:gridCol w="5181327"/>
                <a:gridCol w="4383847"/>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Dienstag, 10. November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dirty="0"/>
                        <a:t>Dienstag, 10. November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b="1"/>
                        <a:t>Sonntag</a:t>
                      </a:r>
                      <a:r>
                        <a:rPr lang="de-DE"/>
                        <a:t>, 15. November 2015</a:t>
                      </a:r>
                    </a:p>
                  </a:txBody>
                  <a:tcPr marL="121904" marR="121904" anchor="ctr">
                    <a:lnL>
                      <a:noFill/>
                    </a:lnL>
                    <a:lnR>
                      <a:noFill/>
                    </a:lnR>
                    <a:lnT>
                      <a:noFill/>
                    </a:lnT>
                    <a:lnB>
                      <a:noFill/>
                    </a:lnB>
                  </a:tcPr>
                </a:tc>
                <a:tc>
                  <a:txBody>
                    <a:bodyPr/>
                    <a:lstStyle/>
                    <a:p>
                      <a:r>
                        <a:rPr lang="de-DE" dirty="0"/>
                        <a:t>Grundsteuer</a:t>
                      </a:r>
                    </a:p>
                  </a:txBody>
                  <a:tcPr marL="121904" marR="121904" anchor="ctr">
                    <a:lnL>
                      <a:noFill/>
                    </a:lnL>
                    <a:lnR>
                      <a:noFill/>
                    </a:lnR>
                    <a:lnT>
                      <a:noFill/>
                    </a:lnT>
                    <a:lnB>
                      <a:noFill/>
                    </a:lnB>
                  </a:tcPr>
                </a:tc>
              </a:tr>
              <a:tr h="0">
                <a:tc>
                  <a:txBody>
                    <a:bodyPr/>
                    <a:lstStyle/>
                    <a:p>
                      <a:r>
                        <a:rPr lang="de-DE" b="1"/>
                        <a:t>Sonntag</a:t>
                      </a:r>
                      <a:r>
                        <a:rPr lang="de-DE"/>
                        <a:t>, 15. November 2015</a:t>
                      </a:r>
                    </a:p>
                  </a:txBody>
                  <a:tcPr marL="121904" marR="121904" anchor="ctr">
                    <a:lnL>
                      <a:noFill/>
                    </a:lnL>
                    <a:lnR>
                      <a:noFill/>
                    </a:lnR>
                    <a:lnT>
                      <a:noFill/>
                    </a:lnT>
                    <a:lnB>
                      <a:noFill/>
                    </a:lnB>
                  </a:tcPr>
                </a:tc>
                <a:tc>
                  <a:txBody>
                    <a:bodyPr/>
                    <a:lstStyle/>
                    <a:p>
                      <a:r>
                        <a:rPr lang="de-DE"/>
                        <a:t>Gewerbesteuer</a:t>
                      </a:r>
                    </a:p>
                  </a:txBody>
                  <a:tcPr marL="121904" marR="121904" anchor="ctr">
                    <a:lnL>
                      <a:noFill/>
                    </a:lnL>
                    <a:lnR>
                      <a:noFill/>
                    </a:lnR>
                    <a:lnT>
                      <a:noFill/>
                    </a:lnT>
                    <a:lnB>
                      <a:noFill/>
                    </a:lnB>
                  </a:tcPr>
                </a:tc>
              </a:tr>
              <a:tr h="0">
                <a:tc>
                  <a:txBody>
                    <a:bodyPr/>
                    <a:lstStyle/>
                    <a:p>
                      <a:r>
                        <a:rPr lang="de-DE"/>
                        <a:t>Montag, 23. November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2715640909"/>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2262158" cy="646331"/>
          </a:xfrm>
          <a:prstGeom prst="rect">
            <a:avLst/>
          </a:prstGeom>
          <a:noFill/>
        </p:spPr>
        <p:txBody>
          <a:bodyPr wrap="none" rtlCol="0">
            <a:spAutoFit/>
          </a:bodyPr>
          <a:lstStyle/>
          <a:p>
            <a:r>
              <a:rPr lang="de-DE" sz="3600" dirty="0">
                <a:solidFill>
                  <a:schemeClr val="accent1"/>
                </a:solidFill>
                <a:latin typeface="+mj-lt"/>
                <a:ea typeface="+mj-ea"/>
                <a:cs typeface="+mj-cs"/>
              </a:rPr>
              <a:t>Dezember</a:t>
            </a:r>
          </a:p>
        </p:txBody>
      </p:sp>
      <p:graphicFrame>
        <p:nvGraphicFramePr>
          <p:cNvPr id="9" name="Tabelle 8"/>
          <p:cNvGraphicFramePr>
            <a:graphicFrameLocks noGrp="1"/>
          </p:cNvGraphicFramePr>
          <p:nvPr>
            <p:extLst>
              <p:ext uri="{D42A27DB-BD31-4B8C-83A1-F6EECF244321}">
                <p14:modId xmlns:p14="http://schemas.microsoft.com/office/powerpoint/2010/main" val="2012917786"/>
              </p:ext>
            </p:extLst>
          </p:nvPr>
        </p:nvGraphicFramePr>
        <p:xfrm>
          <a:off x="844363" y="2418433"/>
          <a:ext cx="9114345" cy="2715597"/>
        </p:xfrm>
        <a:graphic>
          <a:graphicData uri="http://schemas.openxmlformats.org/drawingml/2006/table">
            <a:tbl>
              <a:tblPr/>
              <a:tblGrid>
                <a:gridCol w="4987172"/>
                <a:gridCol w="4127173"/>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Donnerstag, 10. Dezember 2015</a:t>
                      </a:r>
                    </a:p>
                  </a:txBody>
                  <a:tcPr marL="121904" marR="121904" anchor="ctr">
                    <a:lnL>
                      <a:noFill/>
                    </a:lnL>
                    <a:lnR>
                      <a:noFill/>
                    </a:lnR>
                    <a:lnT>
                      <a:noFill/>
                    </a:lnT>
                    <a:lnB>
                      <a:noFill/>
                    </a:lnB>
                  </a:tcPr>
                </a:tc>
                <a:tc>
                  <a:txBody>
                    <a:bodyPr/>
                    <a:lstStyle/>
                    <a:p>
                      <a:r>
                        <a:rPr lang="de-DE"/>
                        <a:t>Kapitalertragsteuer</a:t>
                      </a:r>
                    </a:p>
                  </a:txBody>
                  <a:tcPr marL="121904" marR="121904" anchor="ctr">
                    <a:lnL>
                      <a:noFill/>
                    </a:lnL>
                    <a:lnR>
                      <a:noFill/>
                    </a:lnR>
                    <a:lnT>
                      <a:noFill/>
                    </a:lnT>
                    <a:lnB>
                      <a:noFill/>
                    </a:lnB>
                  </a:tcPr>
                </a:tc>
              </a:tr>
              <a:tr h="0">
                <a:tc>
                  <a:txBody>
                    <a:bodyPr/>
                    <a:lstStyle/>
                    <a:p>
                      <a:r>
                        <a:rPr lang="de-DE"/>
                        <a:t>Donnerstag, 10. Dezember 2015</a:t>
                      </a:r>
                    </a:p>
                  </a:txBody>
                  <a:tcPr marL="121904" marR="121904" anchor="ctr">
                    <a:lnL>
                      <a:noFill/>
                    </a:lnL>
                    <a:lnR>
                      <a:noFill/>
                    </a:lnR>
                    <a:lnT>
                      <a:noFill/>
                    </a:lnT>
                    <a:lnB>
                      <a:noFill/>
                    </a:lnB>
                  </a:tcPr>
                </a:tc>
                <a:tc>
                  <a:txBody>
                    <a:bodyPr/>
                    <a:lstStyle/>
                    <a:p>
                      <a:r>
                        <a:rPr lang="de-DE"/>
                        <a:t>Einkommensteuer</a:t>
                      </a:r>
                    </a:p>
                  </a:txBody>
                  <a:tcPr marL="121904" marR="121904" anchor="ctr">
                    <a:lnL>
                      <a:noFill/>
                    </a:lnL>
                    <a:lnR>
                      <a:noFill/>
                    </a:lnR>
                    <a:lnT>
                      <a:noFill/>
                    </a:lnT>
                    <a:lnB>
                      <a:noFill/>
                    </a:lnB>
                  </a:tcPr>
                </a:tc>
              </a:tr>
              <a:tr h="0">
                <a:tc>
                  <a:txBody>
                    <a:bodyPr/>
                    <a:lstStyle/>
                    <a:p>
                      <a:r>
                        <a:rPr lang="de-DE"/>
                        <a:t>Donnerstag, 10. Dezember 2015</a:t>
                      </a:r>
                    </a:p>
                  </a:txBody>
                  <a:tcPr marL="121904" marR="121904" anchor="ctr">
                    <a:lnL>
                      <a:noFill/>
                    </a:lnL>
                    <a:lnR>
                      <a:noFill/>
                    </a:lnR>
                    <a:lnT>
                      <a:noFill/>
                    </a:lnT>
                    <a:lnB>
                      <a:noFill/>
                    </a:lnB>
                  </a:tcPr>
                </a:tc>
                <a:tc>
                  <a:txBody>
                    <a:bodyPr/>
                    <a:lstStyle/>
                    <a:p>
                      <a:r>
                        <a:rPr lang="de-DE" dirty="0"/>
                        <a:t>Umsatzsteuer</a:t>
                      </a:r>
                    </a:p>
                  </a:txBody>
                  <a:tcPr marL="121904" marR="121904" anchor="ctr">
                    <a:lnL>
                      <a:noFill/>
                    </a:lnL>
                    <a:lnR>
                      <a:noFill/>
                    </a:lnR>
                    <a:lnT>
                      <a:noFill/>
                    </a:lnT>
                    <a:lnB>
                      <a:noFill/>
                    </a:lnB>
                  </a:tcPr>
                </a:tc>
              </a:tr>
              <a:tr h="0">
                <a:tc>
                  <a:txBody>
                    <a:bodyPr/>
                    <a:lstStyle/>
                    <a:p>
                      <a:r>
                        <a:rPr lang="de-DE"/>
                        <a:t>Donnerstag, 10. Dezember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a:t>Dienstag, 22. Dezember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96746692"/>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2" name="Textfeld 1"/>
          <p:cNvSpPr txBox="1"/>
          <p:nvPr/>
        </p:nvSpPr>
        <p:spPr>
          <a:xfrm>
            <a:off x="881784" y="2060848"/>
            <a:ext cx="9084538" cy="2308324"/>
          </a:xfrm>
          <a:prstGeom prst="rect">
            <a:avLst/>
          </a:prstGeom>
          <a:noFill/>
        </p:spPr>
        <p:txBody>
          <a:bodyPr wrap="none" rtlCol="0">
            <a:spAutoFit/>
          </a:bodyPr>
          <a:lstStyle/>
          <a:p>
            <a:r>
              <a:rPr lang="de-DE" sz="3600" dirty="0" smtClean="0"/>
              <a:t>Das ging zu schnell?</a:t>
            </a:r>
          </a:p>
          <a:p>
            <a:endParaRPr lang="de-DE" sz="3600" dirty="0"/>
          </a:p>
          <a:p>
            <a:r>
              <a:rPr lang="de-DE" sz="3600" dirty="0" smtClean="0"/>
              <a:t>Den Steuerterminkalender finden Sie auch </a:t>
            </a:r>
            <a:br>
              <a:rPr lang="de-DE" sz="3600" dirty="0" smtClean="0"/>
            </a:br>
            <a:r>
              <a:rPr lang="de-DE" sz="3600" dirty="0" smtClean="0"/>
              <a:t>unter:</a:t>
            </a:r>
            <a:endParaRPr lang="de-DE" sz="3600" dirty="0"/>
          </a:p>
        </p:txBody>
      </p:sp>
      <p:sp>
        <p:nvSpPr>
          <p:cNvPr id="3" name="Textfeld 2"/>
          <p:cNvSpPr txBox="1"/>
          <p:nvPr/>
        </p:nvSpPr>
        <p:spPr>
          <a:xfrm>
            <a:off x="881784" y="4581128"/>
            <a:ext cx="6817892" cy="369332"/>
          </a:xfrm>
          <a:prstGeom prst="rect">
            <a:avLst/>
          </a:prstGeom>
          <a:noFill/>
        </p:spPr>
        <p:txBody>
          <a:bodyPr wrap="none" rtlCol="0">
            <a:spAutoFit/>
          </a:bodyPr>
          <a:lstStyle/>
          <a:p>
            <a:r>
              <a:rPr lang="de-DE" dirty="0" smtClean="0"/>
              <a:t>http://buchhaltung-lernen.de/steuerterminkalender-2015.html</a:t>
            </a:r>
            <a:endParaRPr lang="de-DE" dirty="0"/>
          </a:p>
        </p:txBody>
      </p:sp>
      <p:sp>
        <p:nvSpPr>
          <p:cNvPr id="7"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Tree>
    <p:extLst>
      <p:ext uri="{BB962C8B-B14F-4D97-AF65-F5344CB8AC3E}">
        <p14:creationId xmlns:p14="http://schemas.microsoft.com/office/powerpoint/2010/main" val="1516901788"/>
      </p:ext>
    </p:extLst>
  </p:cSld>
  <p:clrMapOvr>
    <a:masterClrMapping/>
  </p:clrMapOvr>
  <mc:AlternateContent xmlns:mc="http://schemas.openxmlformats.org/markup-compatibility/2006">
    <mc:Choice xmlns:p14="http://schemas.microsoft.com/office/powerpoint/2010/main" Requires="p14">
      <p:transition spd="slow" p14:dur="3400" advClick="0" advTm="25000">
        <p14:reveal/>
      </p:transition>
    </mc:Choice>
    <mc:Fallback>
      <p:transition spd="slow" advClick="0" advTm="2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7"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8" name="Inhaltsplatzhalter 2"/>
          <p:cNvSpPr>
            <a:spLocks noGrp="1"/>
          </p:cNvSpPr>
          <p:nvPr>
            <p:ph idx="1"/>
          </p:nvPr>
        </p:nvSpPr>
        <p:spPr>
          <a:xfrm>
            <a:off x="791634" y="2002328"/>
            <a:ext cx="8596668" cy="3880773"/>
          </a:xfrm>
        </p:spPr>
        <p:txBody>
          <a:bodyPr>
            <a:normAutofit/>
          </a:bodyPr>
          <a:lstStyle/>
          <a:p>
            <a:r>
              <a:rPr lang="de-DE" sz="1400" dirty="0" smtClean="0"/>
              <a:t>Die </a:t>
            </a:r>
            <a:r>
              <a:rPr lang="de-DE" sz="1400" dirty="0"/>
              <a:t>bereitgestellten Informationen auf Buchhaltung-lernen.de wurden sorgfältig erstellt, geprüft und werden in Abständen aktualisiert.</a:t>
            </a:r>
            <a:br>
              <a:rPr lang="de-DE" sz="1400" dirty="0"/>
            </a:br>
            <a:endParaRPr lang="de-DE" sz="1400" dirty="0"/>
          </a:p>
          <a:p>
            <a:r>
              <a:rPr lang="de-DE" sz="1400" dirty="0"/>
              <a:t>Es kann aber keine Garantie dafür übernommen werden, dass die Angaben zu jeder Zeit vollständig, inhaltlich korrekt und in letzter Aktualität dargestellt sind. Alle Inhalte können ohne Ankündigung ergänzt, entfernt oder geändert werden.</a:t>
            </a:r>
            <a:br>
              <a:rPr lang="de-DE" sz="1400" dirty="0"/>
            </a:br>
            <a:endParaRPr lang="de-DE" sz="1400" dirty="0"/>
          </a:p>
          <a:p>
            <a:r>
              <a:rPr lang="de-DE" sz="1400" dirty="0"/>
              <a:t>Es wird keine Haftung für die bereitgestellte Inhalte übernommen.</a:t>
            </a:r>
            <a:br>
              <a:rPr lang="de-DE" sz="1400" dirty="0"/>
            </a:br>
            <a:endParaRPr lang="de-DE" sz="1400" dirty="0"/>
          </a:p>
          <a:p>
            <a:r>
              <a:rPr lang="de-DE" sz="1400" dirty="0"/>
              <a:t>Die Inhalte dienen ausschließlich der Bildung bzw. Weiterbildung und ersetzen keine Beratung durch einen Steuerberater oder Rechtsanwalt. Die bereitgestellten Inhalte begründen keine Hilfestellung in Steuersachen, andere berufliche oder </a:t>
            </a:r>
            <a:r>
              <a:rPr lang="de-DE" sz="1400" dirty="0" smtClean="0"/>
              <a:t>geschäftliche</a:t>
            </a:r>
          </a:p>
          <a:p>
            <a:r>
              <a:rPr lang="de-DE" sz="1400" dirty="0"/>
              <a:t>Impressum: http://buchhaltung-lernen.de/impressum.html</a:t>
            </a:r>
          </a:p>
        </p:txBody>
      </p:sp>
    </p:spTree>
    <p:extLst>
      <p:ext uri="{BB962C8B-B14F-4D97-AF65-F5344CB8AC3E}">
        <p14:creationId xmlns:p14="http://schemas.microsoft.com/office/powerpoint/2010/main" val="969188007"/>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828562" y="111215"/>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 2015</a:t>
            </a:r>
          </a:p>
        </p:txBody>
      </p:sp>
      <p:sp>
        <p:nvSpPr>
          <p:cNvPr id="7" name="Textfeld 6"/>
          <p:cNvSpPr txBox="1"/>
          <p:nvPr/>
        </p:nvSpPr>
        <p:spPr>
          <a:xfrm>
            <a:off x="815307" y="2060850"/>
            <a:ext cx="8639835" cy="2862322"/>
          </a:xfrm>
          <a:prstGeom prst="rect">
            <a:avLst/>
          </a:prstGeom>
          <a:noFill/>
        </p:spPr>
        <p:txBody>
          <a:bodyPr wrap="square" rtlCol="0">
            <a:spAutoFit/>
          </a:bodyPr>
          <a:lstStyle/>
          <a:p>
            <a:r>
              <a:rPr lang="de-DE" dirty="0" smtClean="0"/>
              <a:t>Die Termine für die Abgabe der Steuererklärungen, Steuervoranmeldungen und Steuervorauszahlungen finden Sie in unserem </a:t>
            </a:r>
            <a:r>
              <a:rPr lang="de-DE" dirty="0" smtClean="0">
                <a:hlinkClick r:id="rId3"/>
              </a:rPr>
              <a:t>Steuerterminkalender für 2015</a:t>
            </a:r>
            <a:r>
              <a:rPr lang="de-DE" dirty="0" smtClean="0"/>
              <a:t>.</a:t>
            </a:r>
            <a:br>
              <a:rPr lang="de-DE" dirty="0" smtClean="0"/>
            </a:br>
            <a:endParaRPr lang="de-DE" dirty="0" smtClean="0"/>
          </a:p>
          <a:p>
            <a:r>
              <a:rPr lang="de-DE" b="1" dirty="0" smtClean="0"/>
              <a:t>Fallen die entsprechenden Termine auf einen Samstag, Sonntag oder Feiertag, verschiebt sich die Fälligkeit auf den nächsten Werktag.</a:t>
            </a:r>
            <a:r>
              <a:rPr lang="de-DE" dirty="0" smtClean="0"/>
              <a:t> </a:t>
            </a:r>
            <a:br>
              <a:rPr lang="de-DE" dirty="0" smtClean="0"/>
            </a:br>
            <a:r>
              <a:rPr lang="de-DE" dirty="0" smtClean="0"/>
              <a:t/>
            </a:r>
            <a:br>
              <a:rPr lang="de-DE" dirty="0" smtClean="0"/>
            </a:br>
            <a:r>
              <a:rPr lang="de-DE" dirty="0" smtClean="0"/>
              <a:t>Die Steuerklärung gilt als rechtzeitig abgegeben , wenn diese dem Finanzamt vor Ablauf der Abgabefrist vorliegt. Wird dieser Termin nicht eingehalten, kann ein Verspätungszuschlag festgesetzt werden (</a:t>
            </a:r>
            <a:r>
              <a:rPr lang="de-DE" dirty="0" smtClean="0">
                <a:hlinkClick r:id="rId4"/>
              </a:rPr>
              <a:t>§ 152 AO</a:t>
            </a:r>
            <a:r>
              <a:rPr lang="de-DE" dirty="0" smtClean="0"/>
              <a:t>).</a:t>
            </a:r>
          </a:p>
          <a:p>
            <a:endParaRPr lang="de-DE" dirty="0"/>
          </a:p>
        </p:txBody>
      </p:sp>
      <p:sp>
        <p:nvSpPr>
          <p:cNvPr id="8"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Tree>
    <p:extLst>
      <p:ext uri="{BB962C8B-B14F-4D97-AF65-F5344CB8AC3E}">
        <p14:creationId xmlns:p14="http://schemas.microsoft.com/office/powerpoint/2010/main" val="1889053799"/>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graphicFrame>
        <p:nvGraphicFramePr>
          <p:cNvPr id="3" name="Tabelle 2"/>
          <p:cNvGraphicFramePr>
            <a:graphicFrameLocks noGrp="1"/>
          </p:cNvGraphicFramePr>
          <p:nvPr>
            <p:extLst>
              <p:ext uri="{D42A27DB-BD31-4B8C-83A1-F6EECF244321}">
                <p14:modId xmlns:p14="http://schemas.microsoft.com/office/powerpoint/2010/main" val="1617234975"/>
              </p:ext>
            </p:extLst>
          </p:nvPr>
        </p:nvGraphicFramePr>
        <p:xfrm>
          <a:off x="849951" y="2636913"/>
          <a:ext cx="8007028" cy="1618317"/>
        </p:xfrm>
        <a:graphic>
          <a:graphicData uri="http://schemas.openxmlformats.org/drawingml/2006/table">
            <a:tbl>
              <a:tblPr/>
              <a:tblGrid>
                <a:gridCol w="3792685"/>
                <a:gridCol w="4214343"/>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b="1" dirty="0"/>
                        <a:t>Samstag</a:t>
                      </a:r>
                      <a:r>
                        <a:rPr lang="de-DE" dirty="0"/>
                        <a:t>, 10. Januar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b="1" dirty="0"/>
                        <a:t>Samstag</a:t>
                      </a:r>
                      <a:r>
                        <a:rPr lang="de-DE" dirty="0"/>
                        <a:t>, 10. Januar 2015</a:t>
                      </a:r>
                    </a:p>
                  </a:txBody>
                  <a:tcPr marL="121904" marR="121904" anchor="ctr">
                    <a:lnL>
                      <a:noFill/>
                    </a:lnL>
                    <a:lnR>
                      <a:noFill/>
                    </a:lnR>
                    <a:lnT>
                      <a:noFill/>
                    </a:lnT>
                    <a:lnB>
                      <a:noFill/>
                    </a:lnB>
                  </a:tcPr>
                </a:tc>
                <a:tc>
                  <a:txBody>
                    <a:bodyPr/>
                    <a:lstStyle/>
                    <a:p>
                      <a:r>
                        <a:rPr lang="de-DE" dirty="0"/>
                        <a:t>Lohnsteuer</a:t>
                      </a:r>
                    </a:p>
                  </a:txBody>
                  <a:tcPr marL="121904" marR="121904" anchor="ctr">
                    <a:lnL>
                      <a:noFill/>
                    </a:lnL>
                    <a:lnR>
                      <a:noFill/>
                    </a:lnR>
                    <a:lnT>
                      <a:noFill/>
                    </a:lnT>
                    <a:lnB>
                      <a:noFill/>
                    </a:lnB>
                  </a:tcPr>
                </a:tc>
              </a:tr>
              <a:tr h="0">
                <a:tc>
                  <a:txBody>
                    <a:bodyPr/>
                    <a:lstStyle/>
                    <a:p>
                      <a:r>
                        <a:rPr lang="de-DE" b="1" dirty="0"/>
                        <a:t>Sonntag</a:t>
                      </a:r>
                      <a:r>
                        <a:rPr lang="de-DE" dirty="0"/>
                        <a:t>, 25. Januar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bl>
          </a:graphicData>
        </a:graphic>
      </p:graphicFrame>
      <p:sp>
        <p:nvSpPr>
          <p:cNvPr id="8" name="Textfeld 7"/>
          <p:cNvSpPr txBox="1"/>
          <p:nvPr/>
        </p:nvSpPr>
        <p:spPr>
          <a:xfrm>
            <a:off x="5615216" y="1171755"/>
            <a:ext cx="1571264" cy="646331"/>
          </a:xfrm>
          <a:prstGeom prst="rect">
            <a:avLst/>
          </a:prstGeom>
          <a:noFill/>
        </p:spPr>
        <p:txBody>
          <a:bodyPr wrap="none" rtlCol="0">
            <a:spAutoFit/>
          </a:bodyPr>
          <a:lstStyle/>
          <a:p>
            <a:r>
              <a:rPr lang="de-DE" sz="3600" dirty="0">
                <a:solidFill>
                  <a:schemeClr val="accent1"/>
                </a:solidFill>
                <a:latin typeface="+mj-lt"/>
                <a:ea typeface="+mj-ea"/>
                <a:cs typeface="+mj-cs"/>
              </a:rPr>
              <a:t>Januar</a:t>
            </a:r>
          </a:p>
        </p:txBody>
      </p:sp>
      <p:sp>
        <p:nvSpPr>
          <p:cNvPr id="9" name="Textfeld 8"/>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Tree>
    <p:custDataLst>
      <p:tags r:id="rId1"/>
    </p:custDataLst>
    <p:extLst>
      <p:ext uri="{BB962C8B-B14F-4D97-AF65-F5344CB8AC3E}">
        <p14:creationId xmlns:p14="http://schemas.microsoft.com/office/powerpoint/2010/main" val="4176395734"/>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7" y="1171755"/>
            <a:ext cx="1787669" cy="646331"/>
          </a:xfrm>
          <a:prstGeom prst="rect">
            <a:avLst/>
          </a:prstGeom>
          <a:noFill/>
        </p:spPr>
        <p:txBody>
          <a:bodyPr wrap="none" rtlCol="0">
            <a:spAutoFit/>
          </a:bodyPr>
          <a:lstStyle/>
          <a:p>
            <a:r>
              <a:rPr lang="de-DE" sz="3600" dirty="0">
                <a:solidFill>
                  <a:schemeClr val="accent1"/>
                </a:solidFill>
                <a:latin typeface="+mj-lt"/>
                <a:ea typeface="+mj-ea"/>
                <a:cs typeface="+mj-cs"/>
              </a:rPr>
              <a:t>Februar</a:t>
            </a:r>
          </a:p>
        </p:txBody>
      </p:sp>
      <p:graphicFrame>
        <p:nvGraphicFramePr>
          <p:cNvPr id="9" name="Tabelle 8"/>
          <p:cNvGraphicFramePr>
            <a:graphicFrameLocks noGrp="1"/>
          </p:cNvGraphicFramePr>
          <p:nvPr>
            <p:extLst>
              <p:ext uri="{D42A27DB-BD31-4B8C-83A1-F6EECF244321}">
                <p14:modId xmlns:p14="http://schemas.microsoft.com/office/powerpoint/2010/main" val="2041738908"/>
              </p:ext>
            </p:extLst>
          </p:nvPr>
        </p:nvGraphicFramePr>
        <p:xfrm>
          <a:off x="527313" y="2029068"/>
          <a:ext cx="9215824" cy="2715597"/>
        </p:xfrm>
        <a:graphic>
          <a:graphicData uri="http://schemas.openxmlformats.org/drawingml/2006/table">
            <a:tbl>
              <a:tblPr/>
              <a:tblGrid>
                <a:gridCol w="4274313"/>
                <a:gridCol w="4941511"/>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Dienstag, 10. Februar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dirty="0"/>
                        <a:t>Dienstag, 10. Februar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b="1"/>
                        <a:t>Sonntag</a:t>
                      </a:r>
                      <a:r>
                        <a:rPr lang="de-DE"/>
                        <a:t>, 15. Februar 2015</a:t>
                      </a:r>
                    </a:p>
                  </a:txBody>
                  <a:tcPr marL="121904" marR="121904" anchor="ctr">
                    <a:lnL>
                      <a:noFill/>
                    </a:lnL>
                    <a:lnR>
                      <a:noFill/>
                    </a:lnR>
                    <a:lnT>
                      <a:noFill/>
                    </a:lnT>
                    <a:lnB>
                      <a:noFill/>
                    </a:lnB>
                  </a:tcPr>
                </a:tc>
                <a:tc>
                  <a:txBody>
                    <a:bodyPr/>
                    <a:lstStyle/>
                    <a:p>
                      <a:r>
                        <a:rPr lang="de-DE"/>
                        <a:t>Gewerbersteuer</a:t>
                      </a:r>
                    </a:p>
                  </a:txBody>
                  <a:tcPr marL="121904" marR="121904" anchor="ctr">
                    <a:lnL>
                      <a:noFill/>
                    </a:lnL>
                    <a:lnR>
                      <a:noFill/>
                    </a:lnR>
                    <a:lnT>
                      <a:noFill/>
                    </a:lnT>
                    <a:lnB>
                      <a:noFill/>
                    </a:lnB>
                  </a:tcPr>
                </a:tc>
              </a:tr>
              <a:tr h="0">
                <a:tc>
                  <a:txBody>
                    <a:bodyPr/>
                    <a:lstStyle/>
                    <a:p>
                      <a:r>
                        <a:rPr lang="de-DE" b="1"/>
                        <a:t>Sonntag</a:t>
                      </a:r>
                      <a:r>
                        <a:rPr lang="de-DE"/>
                        <a:t>, 15. Februar 2015</a:t>
                      </a:r>
                    </a:p>
                  </a:txBody>
                  <a:tcPr marL="121904" marR="121904" anchor="ctr">
                    <a:lnL>
                      <a:noFill/>
                    </a:lnL>
                    <a:lnR>
                      <a:noFill/>
                    </a:lnR>
                    <a:lnT>
                      <a:noFill/>
                    </a:lnT>
                    <a:lnB>
                      <a:noFill/>
                    </a:lnB>
                  </a:tcPr>
                </a:tc>
                <a:tc>
                  <a:txBody>
                    <a:bodyPr/>
                    <a:lstStyle/>
                    <a:p>
                      <a:r>
                        <a:rPr lang="de-DE" dirty="0"/>
                        <a:t>Grundsteuer</a:t>
                      </a:r>
                    </a:p>
                  </a:txBody>
                  <a:tcPr marL="121904" marR="121904" anchor="ctr">
                    <a:lnL>
                      <a:noFill/>
                    </a:lnL>
                    <a:lnR>
                      <a:noFill/>
                    </a:lnR>
                    <a:lnT>
                      <a:noFill/>
                    </a:lnT>
                    <a:lnB>
                      <a:noFill/>
                    </a:lnB>
                  </a:tcPr>
                </a:tc>
              </a:tr>
              <a:tr h="0">
                <a:tc>
                  <a:txBody>
                    <a:bodyPr/>
                    <a:lstStyle/>
                    <a:p>
                      <a:r>
                        <a:rPr lang="de-DE" b="1"/>
                        <a:t>Sonntag</a:t>
                      </a:r>
                      <a:r>
                        <a:rPr lang="de-DE"/>
                        <a:t>, 22. Februar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785719745"/>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1152880" cy="646331"/>
          </a:xfrm>
          <a:prstGeom prst="rect">
            <a:avLst/>
          </a:prstGeom>
          <a:noFill/>
        </p:spPr>
        <p:txBody>
          <a:bodyPr wrap="none" rtlCol="0">
            <a:spAutoFit/>
          </a:bodyPr>
          <a:lstStyle/>
          <a:p>
            <a:r>
              <a:rPr lang="de-DE" sz="3600" dirty="0">
                <a:solidFill>
                  <a:schemeClr val="accent1"/>
                </a:solidFill>
                <a:latin typeface="+mj-lt"/>
                <a:ea typeface="+mj-ea"/>
                <a:cs typeface="+mj-cs"/>
              </a:rPr>
              <a:t>März</a:t>
            </a:r>
          </a:p>
        </p:txBody>
      </p:sp>
      <p:graphicFrame>
        <p:nvGraphicFramePr>
          <p:cNvPr id="9" name="Tabelle 8"/>
          <p:cNvGraphicFramePr>
            <a:graphicFrameLocks noGrp="1"/>
          </p:cNvGraphicFramePr>
          <p:nvPr>
            <p:extLst>
              <p:ext uri="{D42A27DB-BD31-4B8C-83A1-F6EECF244321}">
                <p14:modId xmlns:p14="http://schemas.microsoft.com/office/powerpoint/2010/main" val="3692498249"/>
              </p:ext>
            </p:extLst>
          </p:nvPr>
        </p:nvGraphicFramePr>
        <p:xfrm>
          <a:off x="1040832" y="2204865"/>
          <a:ext cx="8007028" cy="2715597"/>
        </p:xfrm>
        <a:graphic>
          <a:graphicData uri="http://schemas.openxmlformats.org/drawingml/2006/table">
            <a:tbl>
              <a:tblPr/>
              <a:tblGrid>
                <a:gridCol w="3792685"/>
                <a:gridCol w="4214343"/>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Dienstag, 10. März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a:t>Dienstag, 10. März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a:t>Dienstag, 10. März 2015</a:t>
                      </a:r>
                    </a:p>
                  </a:txBody>
                  <a:tcPr marL="121904" marR="121904" anchor="ctr">
                    <a:lnL>
                      <a:noFill/>
                    </a:lnL>
                    <a:lnR>
                      <a:noFill/>
                    </a:lnR>
                    <a:lnT>
                      <a:noFill/>
                    </a:lnT>
                    <a:lnB>
                      <a:noFill/>
                    </a:lnB>
                  </a:tcPr>
                </a:tc>
                <a:tc>
                  <a:txBody>
                    <a:bodyPr/>
                    <a:lstStyle/>
                    <a:p>
                      <a:r>
                        <a:rPr lang="de-DE"/>
                        <a:t>Einkommensteuer</a:t>
                      </a:r>
                    </a:p>
                  </a:txBody>
                  <a:tcPr marL="121904" marR="121904" anchor="ctr">
                    <a:lnL>
                      <a:noFill/>
                    </a:lnL>
                    <a:lnR>
                      <a:noFill/>
                    </a:lnR>
                    <a:lnT>
                      <a:noFill/>
                    </a:lnT>
                    <a:lnB>
                      <a:noFill/>
                    </a:lnB>
                  </a:tcPr>
                </a:tc>
              </a:tr>
              <a:tr h="0">
                <a:tc>
                  <a:txBody>
                    <a:bodyPr/>
                    <a:lstStyle/>
                    <a:p>
                      <a:r>
                        <a:rPr lang="de-DE"/>
                        <a:t>Dienstag, 10. März 2015</a:t>
                      </a:r>
                    </a:p>
                  </a:txBody>
                  <a:tcPr marL="121904" marR="121904" anchor="ctr">
                    <a:lnL>
                      <a:noFill/>
                    </a:lnL>
                    <a:lnR>
                      <a:noFill/>
                    </a:lnR>
                    <a:lnT>
                      <a:noFill/>
                    </a:lnT>
                    <a:lnB>
                      <a:noFill/>
                    </a:lnB>
                  </a:tcPr>
                </a:tc>
                <a:tc>
                  <a:txBody>
                    <a:bodyPr/>
                    <a:lstStyle/>
                    <a:p>
                      <a:r>
                        <a:rPr lang="de-DE"/>
                        <a:t>Kapitalertragssteuer</a:t>
                      </a:r>
                    </a:p>
                  </a:txBody>
                  <a:tcPr marL="121904" marR="121904" anchor="ctr">
                    <a:lnL>
                      <a:noFill/>
                    </a:lnL>
                    <a:lnR>
                      <a:noFill/>
                    </a:lnR>
                    <a:lnT>
                      <a:noFill/>
                    </a:lnT>
                    <a:lnB>
                      <a:noFill/>
                    </a:lnB>
                  </a:tcPr>
                </a:tc>
              </a:tr>
              <a:tr h="0">
                <a:tc>
                  <a:txBody>
                    <a:bodyPr/>
                    <a:lstStyle/>
                    <a:p>
                      <a:r>
                        <a:rPr lang="de-DE"/>
                        <a:t>Dienstag, 24. März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639404128"/>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1160895" cy="646331"/>
          </a:xfrm>
          <a:prstGeom prst="rect">
            <a:avLst/>
          </a:prstGeom>
          <a:noFill/>
        </p:spPr>
        <p:txBody>
          <a:bodyPr wrap="none" rtlCol="0">
            <a:spAutoFit/>
          </a:bodyPr>
          <a:lstStyle/>
          <a:p>
            <a:r>
              <a:rPr lang="de-DE" sz="3600" dirty="0">
                <a:solidFill>
                  <a:schemeClr val="accent1"/>
                </a:solidFill>
                <a:latin typeface="+mj-lt"/>
                <a:ea typeface="+mj-ea"/>
                <a:cs typeface="+mj-cs"/>
              </a:rPr>
              <a:t>April</a:t>
            </a:r>
          </a:p>
        </p:txBody>
      </p:sp>
      <p:graphicFrame>
        <p:nvGraphicFramePr>
          <p:cNvPr id="9" name="Tabelle 8"/>
          <p:cNvGraphicFramePr>
            <a:graphicFrameLocks noGrp="1"/>
          </p:cNvGraphicFramePr>
          <p:nvPr>
            <p:extLst>
              <p:ext uri="{D42A27DB-BD31-4B8C-83A1-F6EECF244321}">
                <p14:modId xmlns:p14="http://schemas.microsoft.com/office/powerpoint/2010/main" val="462568455"/>
              </p:ext>
            </p:extLst>
          </p:nvPr>
        </p:nvGraphicFramePr>
        <p:xfrm>
          <a:off x="849951" y="2636913"/>
          <a:ext cx="8007028" cy="2715597"/>
        </p:xfrm>
        <a:graphic>
          <a:graphicData uri="http://schemas.openxmlformats.org/drawingml/2006/table">
            <a:tbl>
              <a:tblPr/>
              <a:tblGrid>
                <a:gridCol w="3792685"/>
                <a:gridCol w="4214343"/>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a:t>Freitag, 10. April 2015</a:t>
                      </a:r>
                    </a:p>
                  </a:txBody>
                  <a:tcPr marL="121904" marR="121904" anchor="ctr">
                    <a:lnL>
                      <a:noFill/>
                    </a:lnL>
                    <a:lnR>
                      <a:noFill/>
                    </a:lnR>
                    <a:lnT>
                      <a:noFill/>
                    </a:lnT>
                    <a:lnB>
                      <a:noFill/>
                    </a:lnB>
                  </a:tcPr>
                </a:tc>
                <a:tc>
                  <a:txBody>
                    <a:bodyPr/>
                    <a:lstStyle/>
                    <a:p>
                      <a:r>
                        <a:rPr lang="de-DE" dirty="0"/>
                        <a:t>Umsatzsteuer</a:t>
                      </a:r>
                    </a:p>
                  </a:txBody>
                  <a:tcPr marL="121904" marR="121904" anchor="ctr">
                    <a:lnL>
                      <a:noFill/>
                    </a:lnL>
                    <a:lnR>
                      <a:noFill/>
                    </a:lnR>
                    <a:lnT>
                      <a:noFill/>
                    </a:lnT>
                    <a:lnB>
                      <a:noFill/>
                    </a:lnB>
                  </a:tcPr>
                </a:tc>
              </a:tr>
              <a:tr h="0">
                <a:tc>
                  <a:txBody>
                    <a:bodyPr/>
                    <a:lstStyle/>
                    <a:p>
                      <a:r>
                        <a:rPr lang="de-DE" dirty="0"/>
                        <a:t>Freitag, 10. April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a:t>Donnerstag, 23. April 2015</a:t>
                      </a:r>
                    </a:p>
                  </a:txBody>
                  <a:tcPr marL="121904" marR="121904" anchor="ctr">
                    <a:lnL>
                      <a:noFill/>
                    </a:lnL>
                    <a:lnR>
                      <a:noFill/>
                    </a:lnR>
                    <a:lnT>
                      <a:noFill/>
                    </a:lnT>
                    <a:lnB>
                      <a:noFill/>
                    </a:lnB>
                  </a:tcPr>
                </a:tc>
                <a:tc>
                  <a:txBody>
                    <a:bodyPr/>
                    <a:lstStyle/>
                    <a:p>
                      <a:r>
                        <a:rPr lang="de-DE"/>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39851703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885179" cy="646331"/>
          </a:xfrm>
          <a:prstGeom prst="rect">
            <a:avLst/>
          </a:prstGeom>
          <a:noFill/>
        </p:spPr>
        <p:txBody>
          <a:bodyPr wrap="none" rtlCol="0">
            <a:spAutoFit/>
          </a:bodyPr>
          <a:lstStyle/>
          <a:p>
            <a:r>
              <a:rPr lang="de-DE" sz="3600" dirty="0">
                <a:solidFill>
                  <a:schemeClr val="accent1"/>
                </a:solidFill>
                <a:latin typeface="+mj-lt"/>
                <a:ea typeface="+mj-ea"/>
                <a:cs typeface="+mj-cs"/>
              </a:rPr>
              <a:t>Mai</a:t>
            </a:r>
          </a:p>
        </p:txBody>
      </p:sp>
      <p:graphicFrame>
        <p:nvGraphicFramePr>
          <p:cNvPr id="9" name="Tabelle 8"/>
          <p:cNvGraphicFramePr>
            <a:graphicFrameLocks noGrp="1"/>
          </p:cNvGraphicFramePr>
          <p:nvPr>
            <p:extLst>
              <p:ext uri="{D42A27DB-BD31-4B8C-83A1-F6EECF244321}">
                <p14:modId xmlns:p14="http://schemas.microsoft.com/office/powerpoint/2010/main" val="3314193850"/>
              </p:ext>
            </p:extLst>
          </p:nvPr>
        </p:nvGraphicFramePr>
        <p:xfrm>
          <a:off x="849951" y="2636912"/>
          <a:ext cx="8007028" cy="2715597"/>
        </p:xfrm>
        <a:graphic>
          <a:graphicData uri="http://schemas.openxmlformats.org/drawingml/2006/table">
            <a:tbl>
              <a:tblPr/>
              <a:tblGrid>
                <a:gridCol w="3792685"/>
                <a:gridCol w="4214343"/>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b="1" dirty="0"/>
                        <a:t>Sonntag</a:t>
                      </a:r>
                      <a:r>
                        <a:rPr lang="de-DE" dirty="0"/>
                        <a:t>, 10. Mai 2015</a:t>
                      </a:r>
                    </a:p>
                  </a:txBody>
                  <a:tcPr marL="121904" marR="121904" anchor="ctr">
                    <a:lnL>
                      <a:noFill/>
                    </a:lnL>
                    <a:lnR>
                      <a:noFill/>
                    </a:lnR>
                    <a:lnT>
                      <a:noFill/>
                    </a:lnT>
                    <a:lnB>
                      <a:noFill/>
                    </a:lnB>
                  </a:tcPr>
                </a:tc>
                <a:tc>
                  <a:txBody>
                    <a:bodyPr/>
                    <a:lstStyle/>
                    <a:p>
                      <a:r>
                        <a:rPr lang="de-DE"/>
                        <a:t>Grundsteuer</a:t>
                      </a:r>
                    </a:p>
                  </a:txBody>
                  <a:tcPr marL="121904" marR="121904" anchor="ctr">
                    <a:lnL>
                      <a:noFill/>
                    </a:lnL>
                    <a:lnR>
                      <a:noFill/>
                    </a:lnR>
                    <a:lnT>
                      <a:noFill/>
                    </a:lnT>
                    <a:lnB>
                      <a:noFill/>
                    </a:lnB>
                  </a:tcPr>
                </a:tc>
              </a:tr>
              <a:tr h="0">
                <a:tc>
                  <a:txBody>
                    <a:bodyPr/>
                    <a:lstStyle/>
                    <a:p>
                      <a:r>
                        <a:rPr lang="de-DE" b="1"/>
                        <a:t>Sonntag</a:t>
                      </a:r>
                      <a:r>
                        <a:rPr lang="de-DE"/>
                        <a:t>, 10. Mai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a:t>Freitag, 15. Mai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a:t>Freitag, 15. Mai 2015</a:t>
                      </a:r>
                    </a:p>
                  </a:txBody>
                  <a:tcPr marL="121904" marR="121904" anchor="ctr">
                    <a:lnL>
                      <a:noFill/>
                    </a:lnL>
                    <a:lnR>
                      <a:noFill/>
                    </a:lnR>
                    <a:lnT>
                      <a:noFill/>
                    </a:lnT>
                    <a:lnB>
                      <a:noFill/>
                    </a:lnB>
                  </a:tcPr>
                </a:tc>
                <a:tc>
                  <a:txBody>
                    <a:bodyPr/>
                    <a:lstStyle/>
                    <a:p>
                      <a:r>
                        <a:rPr lang="de-DE"/>
                        <a:t>Grundsteuer</a:t>
                      </a:r>
                    </a:p>
                  </a:txBody>
                  <a:tcPr marL="121904" marR="121904" anchor="ctr">
                    <a:lnL>
                      <a:noFill/>
                    </a:lnL>
                    <a:lnR>
                      <a:noFill/>
                    </a:lnR>
                    <a:lnT>
                      <a:noFill/>
                    </a:lnT>
                    <a:lnB>
                      <a:noFill/>
                    </a:lnB>
                  </a:tcPr>
                </a:tc>
              </a:tr>
              <a:tr h="0">
                <a:tc>
                  <a:txBody>
                    <a:bodyPr/>
                    <a:lstStyle/>
                    <a:p>
                      <a:r>
                        <a:rPr lang="de-DE"/>
                        <a:t>Donnerstag, 21. Mai 2015</a:t>
                      </a:r>
                    </a:p>
                  </a:txBody>
                  <a:tcPr marL="121904" marR="121904" anchor="ctr">
                    <a:lnL>
                      <a:noFill/>
                    </a:lnL>
                    <a:lnR>
                      <a:noFill/>
                    </a:lnR>
                    <a:lnT>
                      <a:noFill/>
                    </a:lnT>
                    <a:lnB>
                      <a:noFill/>
                    </a:lnB>
                  </a:tcPr>
                </a:tc>
                <a:tc>
                  <a:txBody>
                    <a:bodyPr/>
                    <a:lstStyle/>
                    <a:p>
                      <a:r>
                        <a:rPr lang="de-DE" dirty="0"/>
                        <a:t>Gewerbesteuer</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1423174242"/>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6" y="1171755"/>
            <a:ext cx="1039067" cy="646331"/>
          </a:xfrm>
          <a:prstGeom prst="rect">
            <a:avLst/>
          </a:prstGeom>
          <a:noFill/>
        </p:spPr>
        <p:txBody>
          <a:bodyPr wrap="none" rtlCol="0">
            <a:spAutoFit/>
          </a:bodyPr>
          <a:lstStyle/>
          <a:p>
            <a:r>
              <a:rPr lang="de-DE" sz="3600" dirty="0">
                <a:solidFill>
                  <a:schemeClr val="accent1"/>
                </a:solidFill>
                <a:latin typeface="+mj-lt"/>
                <a:ea typeface="+mj-ea"/>
                <a:cs typeface="+mj-cs"/>
              </a:rPr>
              <a:t>Juni</a:t>
            </a:r>
          </a:p>
        </p:txBody>
      </p:sp>
      <p:graphicFrame>
        <p:nvGraphicFramePr>
          <p:cNvPr id="9" name="Tabelle 8"/>
          <p:cNvGraphicFramePr>
            <a:graphicFrameLocks noGrp="1"/>
          </p:cNvGraphicFramePr>
          <p:nvPr>
            <p:extLst>
              <p:ext uri="{D42A27DB-BD31-4B8C-83A1-F6EECF244321}">
                <p14:modId xmlns:p14="http://schemas.microsoft.com/office/powerpoint/2010/main" val="3496459780"/>
              </p:ext>
            </p:extLst>
          </p:nvPr>
        </p:nvGraphicFramePr>
        <p:xfrm>
          <a:off x="849951" y="2636912"/>
          <a:ext cx="8605192" cy="2715597"/>
        </p:xfrm>
        <a:graphic>
          <a:graphicData uri="http://schemas.openxmlformats.org/drawingml/2006/table">
            <a:tbl>
              <a:tblPr/>
              <a:tblGrid>
                <a:gridCol w="4076016"/>
                <a:gridCol w="4529176"/>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Mittwoch, 10. Juni 2015</a:t>
                      </a:r>
                    </a:p>
                  </a:txBody>
                  <a:tcPr marL="121904" marR="121904" anchor="ctr">
                    <a:lnL>
                      <a:noFill/>
                    </a:lnL>
                    <a:lnR>
                      <a:noFill/>
                    </a:lnR>
                    <a:lnT>
                      <a:noFill/>
                    </a:lnT>
                    <a:lnB>
                      <a:noFill/>
                    </a:lnB>
                  </a:tcPr>
                </a:tc>
                <a:tc>
                  <a:txBody>
                    <a:bodyPr/>
                    <a:lstStyle/>
                    <a:p>
                      <a:r>
                        <a:rPr lang="de-DE"/>
                        <a:t>Kapitalertragssteuer</a:t>
                      </a:r>
                    </a:p>
                  </a:txBody>
                  <a:tcPr marL="121904" marR="121904" anchor="ctr">
                    <a:lnL>
                      <a:noFill/>
                    </a:lnL>
                    <a:lnR>
                      <a:noFill/>
                    </a:lnR>
                    <a:lnT>
                      <a:noFill/>
                    </a:lnT>
                    <a:lnB>
                      <a:noFill/>
                    </a:lnB>
                  </a:tcPr>
                </a:tc>
              </a:tr>
              <a:tr h="0">
                <a:tc>
                  <a:txBody>
                    <a:bodyPr/>
                    <a:lstStyle/>
                    <a:p>
                      <a:r>
                        <a:rPr lang="de-DE"/>
                        <a:t>Mittwoch, 10. Juni 2015</a:t>
                      </a:r>
                    </a:p>
                  </a:txBody>
                  <a:tcPr marL="121904" marR="121904" anchor="ctr">
                    <a:lnL>
                      <a:noFill/>
                    </a:lnL>
                    <a:lnR>
                      <a:noFill/>
                    </a:lnR>
                    <a:lnT>
                      <a:noFill/>
                    </a:lnT>
                    <a:lnB>
                      <a:noFill/>
                    </a:lnB>
                  </a:tcPr>
                </a:tc>
                <a:tc>
                  <a:txBody>
                    <a:bodyPr/>
                    <a:lstStyle/>
                    <a:p>
                      <a:r>
                        <a:rPr lang="de-DE" dirty="0"/>
                        <a:t>Einkommensteuer</a:t>
                      </a:r>
                    </a:p>
                  </a:txBody>
                  <a:tcPr marL="121904" marR="121904" anchor="ctr">
                    <a:lnL>
                      <a:noFill/>
                    </a:lnL>
                    <a:lnR>
                      <a:noFill/>
                    </a:lnR>
                    <a:lnT>
                      <a:noFill/>
                    </a:lnT>
                    <a:lnB>
                      <a:noFill/>
                    </a:lnB>
                  </a:tcPr>
                </a:tc>
              </a:tr>
              <a:tr h="0">
                <a:tc>
                  <a:txBody>
                    <a:bodyPr/>
                    <a:lstStyle/>
                    <a:p>
                      <a:r>
                        <a:rPr lang="de-DE"/>
                        <a:t>Mittwoch, 10. Juni 2015</a:t>
                      </a:r>
                    </a:p>
                  </a:txBody>
                  <a:tcPr marL="121904" marR="121904" anchor="ctr">
                    <a:lnL>
                      <a:noFill/>
                    </a:lnL>
                    <a:lnR>
                      <a:noFill/>
                    </a:lnR>
                    <a:lnT>
                      <a:noFill/>
                    </a:lnT>
                    <a:lnB>
                      <a:noFill/>
                    </a:lnB>
                  </a:tcPr>
                </a:tc>
                <a:tc>
                  <a:txBody>
                    <a:bodyPr/>
                    <a:lstStyle/>
                    <a:p>
                      <a:r>
                        <a:rPr lang="de-DE" dirty="0"/>
                        <a:t>Umsatzsteuer</a:t>
                      </a:r>
                    </a:p>
                  </a:txBody>
                  <a:tcPr marL="121904" marR="121904" anchor="ctr">
                    <a:lnL>
                      <a:noFill/>
                    </a:lnL>
                    <a:lnR>
                      <a:noFill/>
                    </a:lnR>
                    <a:lnT>
                      <a:noFill/>
                    </a:lnT>
                    <a:lnB>
                      <a:noFill/>
                    </a:lnB>
                  </a:tcPr>
                </a:tc>
              </a:tr>
              <a:tr h="0">
                <a:tc>
                  <a:txBody>
                    <a:bodyPr/>
                    <a:lstStyle/>
                    <a:p>
                      <a:r>
                        <a:rPr lang="de-DE"/>
                        <a:t>Mittwoch, 10. Juni 2015</a:t>
                      </a:r>
                    </a:p>
                  </a:txBody>
                  <a:tcPr marL="121904" marR="121904" anchor="ctr">
                    <a:lnL>
                      <a:noFill/>
                    </a:lnL>
                    <a:lnR>
                      <a:noFill/>
                    </a:lnR>
                    <a:lnT>
                      <a:noFill/>
                    </a:lnT>
                    <a:lnB>
                      <a:noFill/>
                    </a:lnB>
                  </a:tcPr>
                </a:tc>
                <a:tc>
                  <a:txBody>
                    <a:bodyPr/>
                    <a:lstStyle/>
                    <a:p>
                      <a:r>
                        <a:rPr lang="de-DE"/>
                        <a:t>Lohnsteuer</a:t>
                      </a:r>
                    </a:p>
                  </a:txBody>
                  <a:tcPr marL="121904" marR="121904" anchor="ctr">
                    <a:lnL>
                      <a:noFill/>
                    </a:lnL>
                    <a:lnR>
                      <a:noFill/>
                    </a:lnR>
                    <a:lnT>
                      <a:noFill/>
                    </a:lnT>
                    <a:lnB>
                      <a:noFill/>
                    </a:lnB>
                  </a:tcPr>
                </a:tc>
              </a:tr>
              <a:tr h="0">
                <a:tc>
                  <a:txBody>
                    <a:bodyPr/>
                    <a:lstStyle/>
                    <a:p>
                      <a:r>
                        <a:rPr lang="de-DE"/>
                        <a:t>Montag, 23. Juni 2014</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2745361575"/>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940387" y="112758"/>
            <a:ext cx="10361851"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dirty="0">
                <a:solidFill>
                  <a:schemeClr val="accent1"/>
                </a:solidFill>
              </a:rPr>
              <a:t>Steuerterminkalender</a:t>
            </a:r>
            <a:r>
              <a:rPr lang="de-DE" dirty="0" smtClean="0"/>
              <a:t> </a:t>
            </a:r>
            <a:r>
              <a:rPr lang="de-DE" sz="3600" dirty="0">
                <a:solidFill>
                  <a:schemeClr val="accent1"/>
                </a:solidFill>
              </a:rPr>
              <a:t>2015</a:t>
            </a:r>
          </a:p>
        </p:txBody>
      </p:sp>
      <p:sp>
        <p:nvSpPr>
          <p:cNvPr id="8" name="Textfeld 7"/>
          <p:cNvSpPr txBox="1"/>
          <p:nvPr/>
        </p:nvSpPr>
        <p:spPr>
          <a:xfrm>
            <a:off x="5615217" y="1171755"/>
            <a:ext cx="923651" cy="646331"/>
          </a:xfrm>
          <a:prstGeom prst="rect">
            <a:avLst/>
          </a:prstGeom>
          <a:noFill/>
        </p:spPr>
        <p:txBody>
          <a:bodyPr wrap="none" rtlCol="0">
            <a:spAutoFit/>
          </a:bodyPr>
          <a:lstStyle/>
          <a:p>
            <a:r>
              <a:rPr lang="de-DE" sz="3600" dirty="0">
                <a:solidFill>
                  <a:schemeClr val="accent1"/>
                </a:solidFill>
                <a:latin typeface="+mj-lt"/>
                <a:ea typeface="+mj-ea"/>
                <a:cs typeface="+mj-cs"/>
              </a:rPr>
              <a:t>Juli</a:t>
            </a:r>
          </a:p>
        </p:txBody>
      </p:sp>
      <p:graphicFrame>
        <p:nvGraphicFramePr>
          <p:cNvPr id="9" name="Tabelle 8"/>
          <p:cNvGraphicFramePr>
            <a:graphicFrameLocks noGrp="1"/>
          </p:cNvGraphicFramePr>
          <p:nvPr>
            <p:extLst>
              <p:ext uri="{D42A27DB-BD31-4B8C-83A1-F6EECF244321}">
                <p14:modId xmlns:p14="http://schemas.microsoft.com/office/powerpoint/2010/main" val="2740275608"/>
              </p:ext>
            </p:extLst>
          </p:nvPr>
        </p:nvGraphicFramePr>
        <p:xfrm>
          <a:off x="849951" y="2636912"/>
          <a:ext cx="8413196" cy="2715597"/>
        </p:xfrm>
        <a:graphic>
          <a:graphicData uri="http://schemas.openxmlformats.org/drawingml/2006/table">
            <a:tbl>
              <a:tblPr/>
              <a:tblGrid>
                <a:gridCol w="3985075"/>
                <a:gridCol w="4428121"/>
              </a:tblGrid>
              <a:tr h="521037">
                <a:tc>
                  <a:txBody>
                    <a:bodyPr/>
                    <a:lstStyle/>
                    <a:p>
                      <a:r>
                        <a:rPr lang="de-DE" b="1" dirty="0"/>
                        <a:t>Fälligkeitstag</a:t>
                      </a:r>
                      <a:endParaRPr lang="de-DE" dirty="0"/>
                    </a:p>
                  </a:txBody>
                  <a:tcPr marL="121904" marR="121904" anchor="ctr">
                    <a:lnL>
                      <a:noFill/>
                    </a:lnL>
                    <a:lnR>
                      <a:noFill/>
                    </a:lnR>
                    <a:lnT>
                      <a:noFill/>
                    </a:lnT>
                    <a:lnB>
                      <a:noFill/>
                    </a:lnB>
                  </a:tcPr>
                </a:tc>
                <a:tc>
                  <a:txBody>
                    <a:bodyPr/>
                    <a:lstStyle/>
                    <a:p>
                      <a:r>
                        <a:rPr lang="de-DE" b="1" dirty="0"/>
                        <a:t>Steuerart</a:t>
                      </a:r>
                      <a:endParaRPr lang="de-DE" dirty="0"/>
                    </a:p>
                  </a:txBody>
                  <a:tcPr marL="121904" marR="121904" anchor="ctr">
                    <a:lnL>
                      <a:noFill/>
                    </a:lnL>
                    <a:lnR>
                      <a:noFill/>
                    </a:lnR>
                    <a:lnT>
                      <a:noFill/>
                    </a:lnT>
                    <a:lnB>
                      <a:noFill/>
                    </a:lnB>
                  </a:tcPr>
                </a:tc>
              </a:tr>
              <a:tr h="0">
                <a:tc>
                  <a:txBody>
                    <a:bodyPr/>
                    <a:lstStyle/>
                    <a:p>
                      <a:r>
                        <a:rPr lang="de-DE" dirty="0"/>
                        <a:t>Freitag, 10. Juli 2015</a:t>
                      </a:r>
                    </a:p>
                  </a:txBody>
                  <a:tcPr marL="121904" marR="121904" anchor="ctr">
                    <a:lnL>
                      <a:noFill/>
                    </a:lnL>
                    <a:lnR>
                      <a:noFill/>
                    </a:lnR>
                    <a:lnT>
                      <a:noFill/>
                    </a:lnT>
                    <a:lnB>
                      <a:noFill/>
                    </a:lnB>
                  </a:tcPr>
                </a:tc>
                <a:tc>
                  <a:txBody>
                    <a:bodyPr/>
                    <a:lstStyle/>
                    <a:p>
                      <a:r>
                        <a:rPr lang="de-DE"/>
                        <a:t>Umsatzsteuer</a:t>
                      </a:r>
                    </a:p>
                  </a:txBody>
                  <a:tcPr marL="121904" marR="121904" anchor="ctr">
                    <a:lnL>
                      <a:noFill/>
                    </a:lnL>
                    <a:lnR>
                      <a:noFill/>
                    </a:lnR>
                    <a:lnT>
                      <a:noFill/>
                    </a:lnT>
                    <a:lnB>
                      <a:noFill/>
                    </a:lnB>
                  </a:tcPr>
                </a:tc>
              </a:tr>
              <a:tr h="0">
                <a:tc>
                  <a:txBody>
                    <a:bodyPr/>
                    <a:lstStyle/>
                    <a:p>
                      <a:r>
                        <a:rPr lang="de-DE"/>
                        <a:t>Freitag, 10. Juli 2015</a:t>
                      </a:r>
                    </a:p>
                  </a:txBody>
                  <a:tcPr marL="121904" marR="121904" anchor="ctr">
                    <a:lnL>
                      <a:noFill/>
                    </a:lnL>
                    <a:lnR>
                      <a:noFill/>
                    </a:lnR>
                    <a:lnT>
                      <a:noFill/>
                    </a:lnT>
                    <a:lnB>
                      <a:noFill/>
                    </a:lnB>
                  </a:tcPr>
                </a:tc>
                <a:tc>
                  <a:txBody>
                    <a:bodyPr/>
                    <a:lstStyle/>
                    <a:p>
                      <a:r>
                        <a:rPr lang="de-DE" dirty="0"/>
                        <a:t>Lohnsteuer</a:t>
                      </a:r>
                    </a:p>
                  </a:txBody>
                  <a:tcPr marL="121904" marR="121904" anchor="ctr">
                    <a:lnL>
                      <a:noFill/>
                    </a:lnL>
                    <a:lnR>
                      <a:noFill/>
                    </a:lnR>
                    <a:lnT>
                      <a:noFill/>
                    </a:lnT>
                    <a:lnB>
                      <a:noFill/>
                    </a:lnB>
                  </a:tcPr>
                </a:tc>
              </a:tr>
              <a:tr h="0">
                <a:tc>
                  <a:txBody>
                    <a:bodyPr/>
                    <a:lstStyle/>
                    <a:p>
                      <a:r>
                        <a:rPr lang="de-DE"/>
                        <a:t>Mittwoch, 15. Juli 2015</a:t>
                      </a:r>
                    </a:p>
                  </a:txBody>
                  <a:tcPr marL="121904" marR="121904" anchor="ctr">
                    <a:lnL>
                      <a:noFill/>
                    </a:lnL>
                    <a:lnR>
                      <a:noFill/>
                    </a:lnR>
                    <a:lnT>
                      <a:noFill/>
                    </a:lnT>
                    <a:lnB>
                      <a:noFill/>
                    </a:lnB>
                  </a:tcPr>
                </a:tc>
                <a:tc>
                  <a:txBody>
                    <a:bodyPr/>
                    <a:lstStyle/>
                    <a:p>
                      <a:r>
                        <a:rPr lang="de-DE"/>
                        <a:t>Grundsteuer</a:t>
                      </a:r>
                    </a:p>
                  </a:txBody>
                  <a:tcPr marL="121904" marR="121904" anchor="ctr">
                    <a:lnL>
                      <a:noFill/>
                    </a:lnL>
                    <a:lnR>
                      <a:noFill/>
                    </a:lnR>
                    <a:lnT>
                      <a:noFill/>
                    </a:lnT>
                    <a:lnB>
                      <a:noFill/>
                    </a:lnB>
                  </a:tcPr>
                </a:tc>
              </a:tr>
              <a:tr h="0">
                <a:tc>
                  <a:txBody>
                    <a:bodyPr/>
                    <a:lstStyle/>
                    <a:p>
                      <a:r>
                        <a:rPr lang="de-DE"/>
                        <a:t>Mittwoch, 15. Juli 2015</a:t>
                      </a:r>
                    </a:p>
                  </a:txBody>
                  <a:tcPr marL="121904" marR="121904" anchor="ctr">
                    <a:lnL>
                      <a:noFill/>
                    </a:lnL>
                    <a:lnR>
                      <a:noFill/>
                    </a:lnR>
                    <a:lnT>
                      <a:noFill/>
                    </a:lnT>
                    <a:lnB>
                      <a:noFill/>
                    </a:lnB>
                  </a:tcPr>
                </a:tc>
                <a:tc>
                  <a:txBody>
                    <a:bodyPr/>
                    <a:lstStyle/>
                    <a:p>
                      <a:r>
                        <a:rPr lang="de-DE"/>
                        <a:t>Gewerbesteuer jährlich</a:t>
                      </a:r>
                    </a:p>
                  </a:txBody>
                  <a:tcPr marL="121904" marR="121904" anchor="ctr">
                    <a:lnL>
                      <a:noFill/>
                    </a:lnL>
                    <a:lnR>
                      <a:noFill/>
                    </a:lnR>
                    <a:lnT>
                      <a:noFill/>
                    </a:lnT>
                    <a:lnB>
                      <a:noFill/>
                    </a:lnB>
                  </a:tcPr>
                </a:tc>
              </a:tr>
              <a:tr h="0">
                <a:tc>
                  <a:txBody>
                    <a:bodyPr/>
                    <a:lstStyle/>
                    <a:p>
                      <a:r>
                        <a:rPr lang="de-DE"/>
                        <a:t>Sonntag, 26. Juli 2015</a:t>
                      </a:r>
                    </a:p>
                  </a:txBody>
                  <a:tcPr marL="121904" marR="121904" anchor="ctr">
                    <a:lnL>
                      <a:noFill/>
                    </a:lnL>
                    <a:lnR>
                      <a:noFill/>
                    </a:lnR>
                    <a:lnT>
                      <a:noFill/>
                    </a:lnT>
                    <a:lnB>
                      <a:noFill/>
                    </a:lnB>
                  </a:tcPr>
                </a:tc>
                <a:tc>
                  <a:txBody>
                    <a:bodyPr/>
                    <a:lstStyle/>
                    <a:p>
                      <a:r>
                        <a:rPr lang="de-DE" dirty="0"/>
                        <a:t>Meldung Mini-Job, SV Beiträge</a:t>
                      </a:r>
                    </a:p>
                  </a:txBody>
                  <a:tcPr marL="121904" marR="121904" anchor="ctr">
                    <a:lnL>
                      <a:noFill/>
                    </a:lnL>
                    <a:lnR>
                      <a:noFill/>
                    </a:lnR>
                    <a:lnT>
                      <a:noFill/>
                    </a:lnT>
                    <a:lnB>
                      <a:noFill/>
                    </a:lnB>
                  </a:tcPr>
                </a:tc>
              </a:tr>
              <a:tr h="0">
                <a:tc>
                  <a:txBody>
                    <a:bodyPr/>
                    <a:lstStyle/>
                    <a:p>
                      <a:endParaRPr lang="de-DE" dirty="0"/>
                    </a:p>
                  </a:txBody>
                  <a:tcPr marL="121904" marR="121904" anchor="ctr">
                    <a:lnL>
                      <a:noFill/>
                    </a:lnL>
                    <a:lnR>
                      <a:noFill/>
                    </a:lnR>
                    <a:lnT>
                      <a:noFill/>
                    </a:lnT>
                    <a:lnB>
                      <a:noFill/>
                    </a:lnB>
                  </a:tcPr>
                </a:tc>
                <a:tc>
                  <a:txBody>
                    <a:bodyPr/>
                    <a:lstStyle/>
                    <a:p>
                      <a:endParaRPr lang="de-DE" dirty="0"/>
                    </a:p>
                  </a:txBody>
                  <a:tcPr marL="121904" marR="121904" anchor="ctr">
                    <a:lnL>
                      <a:noFill/>
                    </a:lnL>
                    <a:lnR>
                      <a:noFill/>
                    </a:lnR>
                    <a:lnT>
                      <a:noFill/>
                    </a:lnT>
                    <a:lnB>
                      <a:noFill/>
                    </a:lnB>
                  </a:tcPr>
                </a:tc>
              </a:tr>
            </a:tbl>
          </a:graphicData>
        </a:graphic>
      </p:graphicFrame>
      <p:sp>
        <p:nvSpPr>
          <p:cNvPr id="10" name="Titel 1"/>
          <p:cNvSpPr txBox="1">
            <a:spLocks/>
          </p:cNvSpPr>
          <p:nvPr/>
        </p:nvSpPr>
        <p:spPr>
          <a:xfrm>
            <a:off x="2972906" y="6151685"/>
            <a:ext cx="4552330" cy="38979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2000" dirty="0" smtClean="0"/>
              <a:t>www.buchhaltung-lernen.de</a:t>
            </a:r>
            <a:endParaRPr lang="en-GB" sz="2000" dirty="0"/>
          </a:p>
        </p:txBody>
      </p:sp>
      <p:sp>
        <p:nvSpPr>
          <p:cNvPr id="11" name="Textfeld 10"/>
          <p:cNvSpPr txBox="1"/>
          <p:nvPr/>
        </p:nvSpPr>
        <p:spPr>
          <a:xfrm>
            <a:off x="825546" y="5085184"/>
            <a:ext cx="8437600" cy="646331"/>
          </a:xfrm>
          <a:prstGeom prst="rect">
            <a:avLst/>
          </a:prstGeom>
          <a:noFill/>
        </p:spPr>
        <p:txBody>
          <a:bodyPr wrap="square" rtlCol="0">
            <a:spAutoFit/>
          </a:bodyPr>
          <a:lstStyle/>
          <a:p>
            <a:r>
              <a:rPr lang="de-DE" b="1" dirty="0" smtClean="0"/>
              <a:t>Fallen die entsprechenden Termine auf einen Samstag, Sonntag oder Feiertag, verschiebt sich die Fälligkeit auf den nächsten Werktag.</a:t>
            </a:r>
            <a:r>
              <a:rPr lang="de-DE" dirty="0" smtClean="0"/>
              <a:t> </a:t>
            </a:r>
            <a:endParaRPr lang="de-DE" dirty="0"/>
          </a:p>
        </p:txBody>
      </p:sp>
    </p:spTree>
    <p:extLst>
      <p:ext uri="{BB962C8B-B14F-4D97-AF65-F5344CB8AC3E}">
        <p14:creationId xmlns:p14="http://schemas.microsoft.com/office/powerpoint/2010/main" val="1130516849"/>
      </p:ext>
    </p:extLst>
  </p:cSld>
  <p:clrMapOvr>
    <a:masterClrMapping/>
  </p:clrMapOvr>
  <mc:AlternateContent xmlns:mc="http://schemas.openxmlformats.org/markup-compatibility/2006">
    <mc:Choice xmlns:p14="http://schemas.microsoft.com/office/powerpoint/2010/main" Requires="p14">
      <p:transition spd="slow" p14:dur="3400" advClick="0" advTm="10000">
        <p14:reveal/>
      </p:transition>
    </mc:Choice>
    <mc:Fallback>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3|1.4"/>
</p:tagLst>
</file>

<file path=ppt/tags/tag2.xml><?xml version="1.0" encoding="utf-8"?>
<p:tagLst xmlns:a="http://schemas.openxmlformats.org/drawingml/2006/main" xmlns:r="http://schemas.openxmlformats.org/officeDocument/2006/relationships" xmlns:p="http://schemas.openxmlformats.org/presentationml/2006/main">
  <p:tag name="TIMING" val="|1|2.1|2.8"/>
</p:tagLst>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0</TotalTime>
  <Words>826</Words>
  <Application>Microsoft Office PowerPoint</Application>
  <PresentationFormat>Benutzerdefiniert</PresentationFormat>
  <Paragraphs>216</Paragraphs>
  <Slides>16</Slides>
  <Notes>16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Facette</vt:lpstr>
      <vt:lpstr>Steuerterminkalender 2015</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Steuerterminkalender 2015</dc:title>
  <dc:creator>Stanley Hinz</dc:creator>
  <cp:lastModifiedBy>Administrator</cp:lastModifiedBy>
  <cp:revision>28</cp:revision>
  <dcterms:created xsi:type="dcterms:W3CDTF">2014-12-17T11:45:43Z</dcterms:created>
  <dcterms:modified xsi:type="dcterms:W3CDTF">2014-12-19T11:53:22Z</dcterms:modified>
</cp:coreProperties>
</file>